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2" r:id="rId5"/>
    <p:sldId id="268" r:id="rId6"/>
    <p:sldId id="277" r:id="rId7"/>
    <p:sldId id="265" r:id="rId8"/>
    <p:sldId id="259" r:id="rId9"/>
    <p:sldId id="269" r:id="rId10"/>
    <p:sldId id="270" r:id="rId11"/>
    <p:sldId id="271" r:id="rId12"/>
    <p:sldId id="272" r:id="rId13"/>
    <p:sldId id="273" r:id="rId14"/>
    <p:sldId id="274" r:id="rId15"/>
    <p:sldId id="275" r:id="rId16"/>
    <p:sldId id="278"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bke Tielke" userId="4dc05923-697e-494d-a2ec-5f05f8e8726b" providerId="ADAL" clId="{C69B7EF6-CE5E-436E-B27C-A0404AE882C7}"/>
    <pc:docChg chg="modSld">
      <pc:chgData name="Wiebke Tielke" userId="4dc05923-697e-494d-a2ec-5f05f8e8726b" providerId="ADAL" clId="{C69B7EF6-CE5E-436E-B27C-A0404AE882C7}" dt="2023-03-30T06:58:21.824" v="1" actId="20577"/>
      <pc:docMkLst>
        <pc:docMk/>
      </pc:docMkLst>
      <pc:sldChg chg="modSp mod">
        <pc:chgData name="Wiebke Tielke" userId="4dc05923-697e-494d-a2ec-5f05f8e8726b" providerId="ADAL" clId="{C69B7EF6-CE5E-436E-B27C-A0404AE882C7}" dt="2023-03-30T06:58:21.824" v="1" actId="20577"/>
        <pc:sldMkLst>
          <pc:docMk/>
          <pc:sldMk cId="959869062" sldId="270"/>
        </pc:sldMkLst>
        <pc:spChg chg="mod">
          <ac:chgData name="Wiebke Tielke" userId="4dc05923-697e-494d-a2ec-5f05f8e8726b" providerId="ADAL" clId="{C69B7EF6-CE5E-436E-B27C-A0404AE882C7}" dt="2023-03-30T06:58:21.824" v="1" actId="20577"/>
          <ac:spMkLst>
            <pc:docMk/>
            <pc:sldMk cId="959869062" sldId="270"/>
            <ac:spMk id="3" creationId="{8ABC712C-5C5B-4595-A0B3-64B4AA8476A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D7FAD-520B-46EB-B238-A109E78B91F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5F16F59-F420-47E9-B6CF-A1BCD457A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34B1B126-2A7B-4FB0-81EE-7734CABCAE81}"/>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5" name="Fußzeilenplatzhalter 4">
            <a:extLst>
              <a:ext uri="{FF2B5EF4-FFF2-40B4-BE49-F238E27FC236}">
                <a16:creationId xmlns:a16="http://schemas.microsoft.com/office/drawing/2014/main" id="{C603DED3-B4F5-4151-9DD1-C0D87813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9179F5-F796-4D4A-B54B-87D37BD45907}"/>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113588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F94C45-BA95-47DC-83E2-1DD24F020E9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D96263C-3E49-43CE-B589-2DF6C691775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AC88FAD-BDD2-42AA-939E-C9E6F51959E1}"/>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5" name="Fußzeilenplatzhalter 4">
            <a:extLst>
              <a:ext uri="{FF2B5EF4-FFF2-40B4-BE49-F238E27FC236}">
                <a16:creationId xmlns:a16="http://schemas.microsoft.com/office/drawing/2014/main" id="{246E26A1-8E93-4C6D-8585-B744D7C2CC1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8803713-BA2E-4E42-875F-65B0C2BDDE42}"/>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261358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E700D5B-62A8-401E-89A4-718F689795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25E1DF1-9C5D-4B18-99BF-94D5C799590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9CA7E6-AF9C-4010-8AE5-70CE7F4878CF}"/>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5" name="Fußzeilenplatzhalter 4">
            <a:extLst>
              <a:ext uri="{FF2B5EF4-FFF2-40B4-BE49-F238E27FC236}">
                <a16:creationId xmlns:a16="http://schemas.microsoft.com/office/drawing/2014/main" id="{819DAF13-185B-4279-963D-1C87AE76E6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E4BF8C-555A-4CDE-B3F6-2E99D9A92635}"/>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135637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2595FF-4EA5-4242-917D-367FBDD554D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BF78890-F160-4732-AF29-E9D5D32D0C8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4FDAD5-9545-4CCF-8C68-DE9C5A2F7FFC}"/>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5" name="Fußzeilenplatzhalter 4">
            <a:extLst>
              <a:ext uri="{FF2B5EF4-FFF2-40B4-BE49-F238E27FC236}">
                <a16:creationId xmlns:a16="http://schemas.microsoft.com/office/drawing/2014/main" id="{EB154773-56E5-4EEC-9379-EA4CE3B6E1A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B29F39-BCA9-4417-9A7F-3E7232C8115E}"/>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227886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3B8CD-4789-445A-B0F8-114F8275D97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B8EA619-A1FA-474E-9CF5-040C65FED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A528638-36E7-4DD7-A3AC-4708D0496EE5}"/>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5" name="Fußzeilenplatzhalter 4">
            <a:extLst>
              <a:ext uri="{FF2B5EF4-FFF2-40B4-BE49-F238E27FC236}">
                <a16:creationId xmlns:a16="http://schemas.microsoft.com/office/drawing/2014/main" id="{FB59662D-1957-4652-A177-BC2D7AB95E6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42FE421-8879-438C-8FA1-E4B1A1F58C35}"/>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289749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61FB4-6ECD-4382-867C-9C8F84B8B6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C545A8-ED31-4976-9624-6895AA111F9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EF38A0-90B6-4FD4-BEAC-A1097A335C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CE7B017-9C20-411E-AEAD-43F454C55729}"/>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6" name="Fußzeilenplatzhalter 5">
            <a:extLst>
              <a:ext uri="{FF2B5EF4-FFF2-40B4-BE49-F238E27FC236}">
                <a16:creationId xmlns:a16="http://schemas.microsoft.com/office/drawing/2014/main" id="{3BC58B59-61C2-4326-ACE3-9C90DC9149F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98B2AF7-7115-471B-A0F5-04D55382CEED}"/>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380914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353BC-758E-40FB-9451-E46F58F470C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D6E6015-48BB-4E85-BFAA-444AD36BBA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D34B5FD-F42B-492F-9BB0-64863EEF83E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A6642E9-AF8F-4295-9867-888430C06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A099F7D-8B20-42A3-9F09-0D8D26861B0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2B51B5B-2030-4F25-AA04-B480F67ACC36}"/>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8" name="Fußzeilenplatzhalter 7">
            <a:extLst>
              <a:ext uri="{FF2B5EF4-FFF2-40B4-BE49-F238E27FC236}">
                <a16:creationId xmlns:a16="http://schemas.microsoft.com/office/drawing/2014/main" id="{D86EE205-EF51-4D2A-9E80-D7D3CCBAC36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A15CB3D-5163-4300-AE3D-C0BDF1AFD3F5}"/>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300458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F3B00A-1561-4EB2-B993-606EDB15DC7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E40AC6-04AB-42BC-BB67-BD6346781D43}"/>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4" name="Fußzeilenplatzhalter 3">
            <a:extLst>
              <a:ext uri="{FF2B5EF4-FFF2-40B4-BE49-F238E27FC236}">
                <a16:creationId xmlns:a16="http://schemas.microsoft.com/office/drawing/2014/main" id="{BF3C39B4-F9B7-4C74-B788-FB159E860CB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55FBAC0-5556-414B-8413-CF57EA12B0F0}"/>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130392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359894C-5532-4ECE-AD6F-1BD2263270AF}"/>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3" name="Fußzeilenplatzhalter 2">
            <a:extLst>
              <a:ext uri="{FF2B5EF4-FFF2-40B4-BE49-F238E27FC236}">
                <a16:creationId xmlns:a16="http://schemas.microsoft.com/office/drawing/2014/main" id="{29639ACD-4F32-422A-9495-6CB9E5854E0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6354E5C-8560-47FE-B237-16DA955586ED}"/>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83672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824E0-19E4-47D0-8E18-3622015A55B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1CF577F-BE1F-4C61-BF5D-AB0614208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48F97F3-0EF5-4DFA-BCAF-ADD41B021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B338DF0-4EB4-4DBE-B186-C0518D695A6E}"/>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6" name="Fußzeilenplatzhalter 5">
            <a:extLst>
              <a:ext uri="{FF2B5EF4-FFF2-40B4-BE49-F238E27FC236}">
                <a16:creationId xmlns:a16="http://schemas.microsoft.com/office/drawing/2014/main" id="{AB117695-006F-4B70-8F63-5C8C424AE1F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CEECF26-07EA-4F79-8635-70348842696B}"/>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315329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E652C7-FC0D-4019-9AF0-D0072CE6488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3B40FB6-5FC6-4EF4-B1F6-B289B7E1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48E9983-11B3-4A60-BB51-AE777F3E7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FA5BDBC-721A-4754-9A5A-73D65F7F7ED8}"/>
              </a:ext>
            </a:extLst>
          </p:cNvPr>
          <p:cNvSpPr>
            <a:spLocks noGrp="1"/>
          </p:cNvSpPr>
          <p:nvPr>
            <p:ph type="dt" sz="half" idx="10"/>
          </p:nvPr>
        </p:nvSpPr>
        <p:spPr/>
        <p:txBody>
          <a:bodyPr/>
          <a:lstStyle/>
          <a:p>
            <a:fld id="{5BD57056-7540-4B6F-81AB-E0E61447FD60}" type="datetimeFigureOut">
              <a:rPr lang="de-DE" smtClean="0"/>
              <a:t>30.03.2023</a:t>
            </a:fld>
            <a:endParaRPr lang="de-DE"/>
          </a:p>
        </p:txBody>
      </p:sp>
      <p:sp>
        <p:nvSpPr>
          <p:cNvPr id="6" name="Fußzeilenplatzhalter 5">
            <a:extLst>
              <a:ext uri="{FF2B5EF4-FFF2-40B4-BE49-F238E27FC236}">
                <a16:creationId xmlns:a16="http://schemas.microsoft.com/office/drawing/2014/main" id="{719D0A7B-307D-482B-8BB6-2BC55B6E841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D447296-1B66-423F-AC88-902AE3D3113A}"/>
              </a:ext>
            </a:extLst>
          </p:cNvPr>
          <p:cNvSpPr>
            <a:spLocks noGrp="1"/>
          </p:cNvSpPr>
          <p:nvPr>
            <p:ph type="sldNum" sz="quarter" idx="12"/>
          </p:nvPr>
        </p:nvSpPr>
        <p:spPr/>
        <p:txBody>
          <a:bodyPr/>
          <a:lstStyle/>
          <a:p>
            <a:fld id="{B9BF2220-8028-4816-8433-1D84D089CF01}" type="slidenum">
              <a:rPr lang="de-DE" smtClean="0"/>
              <a:t>‹Nr.›</a:t>
            </a:fld>
            <a:endParaRPr lang="de-DE"/>
          </a:p>
        </p:txBody>
      </p:sp>
    </p:spTree>
    <p:extLst>
      <p:ext uri="{BB962C8B-B14F-4D97-AF65-F5344CB8AC3E}">
        <p14:creationId xmlns:p14="http://schemas.microsoft.com/office/powerpoint/2010/main" val="278985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1EC44FA-BE23-4EA7-8858-262A99D6E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78D433F-9411-49A2-88CB-1D9BA2599B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074A37-2B2A-4704-847C-AB8A354B0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57056-7540-4B6F-81AB-E0E61447FD60}" type="datetimeFigureOut">
              <a:rPr lang="de-DE" smtClean="0"/>
              <a:t>30.03.2023</a:t>
            </a:fld>
            <a:endParaRPr lang="de-DE"/>
          </a:p>
        </p:txBody>
      </p:sp>
      <p:sp>
        <p:nvSpPr>
          <p:cNvPr id="5" name="Fußzeilenplatzhalter 4">
            <a:extLst>
              <a:ext uri="{FF2B5EF4-FFF2-40B4-BE49-F238E27FC236}">
                <a16:creationId xmlns:a16="http://schemas.microsoft.com/office/drawing/2014/main" id="{11B78838-E1EC-41A0-BAA5-5B399D5042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E8B78E81-AE92-48E7-8CF2-3E24B78E5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F2220-8028-4816-8433-1D84D089CF01}" type="slidenum">
              <a:rPr lang="de-DE" smtClean="0"/>
              <a:t>‹Nr.›</a:t>
            </a:fld>
            <a:endParaRPr lang="de-DE"/>
          </a:p>
        </p:txBody>
      </p:sp>
    </p:spTree>
    <p:extLst>
      <p:ext uri="{BB962C8B-B14F-4D97-AF65-F5344CB8AC3E}">
        <p14:creationId xmlns:p14="http://schemas.microsoft.com/office/powerpoint/2010/main" val="5634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iris.samotta@mein-tmg.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1.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10" Type="http://schemas.openxmlformats.org/officeDocument/2006/relationships/image" Target="../media/image2.jpg"/><Relationship Id="rId4" Type="http://schemas.openxmlformats.org/officeDocument/2006/relationships/image" Target="../media/image14.jpe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451EB6-36C9-44C2-BF78-83C764B370B6}"/>
              </a:ext>
            </a:extLst>
          </p:cNvPr>
          <p:cNvSpPr>
            <a:spLocks noGrp="1"/>
          </p:cNvSpPr>
          <p:nvPr>
            <p:ph type="ctrTitle"/>
          </p:nvPr>
        </p:nvSpPr>
        <p:spPr/>
        <p:txBody>
          <a:bodyPr/>
          <a:lstStyle/>
          <a:p>
            <a:r>
              <a:rPr lang="de-DE" dirty="0"/>
              <a:t>Latein am TMG</a:t>
            </a:r>
          </a:p>
        </p:txBody>
      </p:sp>
      <p:sp>
        <p:nvSpPr>
          <p:cNvPr id="3" name="Untertitel 2">
            <a:extLst>
              <a:ext uri="{FF2B5EF4-FFF2-40B4-BE49-F238E27FC236}">
                <a16:creationId xmlns:a16="http://schemas.microsoft.com/office/drawing/2014/main" id="{9FDDC112-2541-4D43-B9BB-88554E60CD21}"/>
              </a:ext>
            </a:extLst>
          </p:cNvPr>
          <p:cNvSpPr>
            <a:spLocks noGrp="1"/>
          </p:cNvSpPr>
          <p:nvPr>
            <p:ph type="subTitle" idx="1"/>
          </p:nvPr>
        </p:nvSpPr>
        <p:spPr/>
        <p:txBody>
          <a:bodyPr/>
          <a:lstStyle/>
          <a:p>
            <a:r>
              <a:rPr lang="de-DE" dirty="0"/>
              <a:t>Vorstellung des Faches Latein</a:t>
            </a:r>
          </a:p>
        </p:txBody>
      </p:sp>
      <p:pic>
        <p:nvPicPr>
          <p:cNvPr id="5" name="Grafik 4">
            <a:extLst>
              <a:ext uri="{FF2B5EF4-FFF2-40B4-BE49-F238E27FC236}">
                <a16:creationId xmlns:a16="http://schemas.microsoft.com/office/drawing/2014/main" id="{B178CE95-E1AB-4E6C-94D0-7EB66F91B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0" y="186565"/>
            <a:ext cx="2667000" cy="733425"/>
          </a:xfrm>
          <a:prstGeom prst="rect">
            <a:avLst/>
          </a:prstGeom>
        </p:spPr>
      </p:pic>
    </p:spTree>
    <p:extLst>
      <p:ext uri="{BB962C8B-B14F-4D97-AF65-F5344CB8AC3E}">
        <p14:creationId xmlns:p14="http://schemas.microsoft.com/office/powerpoint/2010/main" val="965396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39EDC-4F8D-4FD1-9328-6B3F0FDC201A}"/>
              </a:ext>
            </a:extLst>
          </p:cNvPr>
          <p:cNvSpPr>
            <a:spLocks noGrp="1"/>
          </p:cNvSpPr>
          <p:nvPr>
            <p:ph type="title"/>
          </p:nvPr>
        </p:nvSpPr>
        <p:spPr>
          <a:xfrm>
            <a:off x="838200" y="351873"/>
            <a:ext cx="10515600" cy="1325563"/>
          </a:xfrm>
        </p:spPr>
        <p:txBody>
          <a:bodyPr/>
          <a:lstStyle/>
          <a:p>
            <a:pPr algn="ctr"/>
            <a:r>
              <a:rPr lang="de-DE" dirty="0"/>
              <a:t>Latein als </a:t>
            </a:r>
            <a:r>
              <a:rPr lang="de-DE" dirty="0" err="1"/>
              <a:t>Studiumsvoraussetzung</a:t>
            </a:r>
            <a:r>
              <a:rPr lang="de-DE" dirty="0"/>
              <a:t> (Latinum)</a:t>
            </a:r>
          </a:p>
        </p:txBody>
      </p:sp>
      <p:sp>
        <p:nvSpPr>
          <p:cNvPr id="3" name="Inhaltsplatzhalter 2">
            <a:extLst>
              <a:ext uri="{FF2B5EF4-FFF2-40B4-BE49-F238E27FC236}">
                <a16:creationId xmlns:a16="http://schemas.microsoft.com/office/drawing/2014/main" id="{8ABC712C-5C5B-4595-A0B3-64B4AA8476AC}"/>
              </a:ext>
            </a:extLst>
          </p:cNvPr>
          <p:cNvSpPr>
            <a:spLocks noGrp="1"/>
          </p:cNvSpPr>
          <p:nvPr>
            <p:ph idx="1"/>
          </p:nvPr>
        </p:nvSpPr>
        <p:spPr/>
        <p:txBody>
          <a:bodyPr>
            <a:normAutofit/>
          </a:bodyPr>
          <a:lstStyle/>
          <a:p>
            <a:r>
              <a:rPr lang="de-DE" dirty="0"/>
              <a:t>Nach dem fünften Lernjahr erwerben die Schüler das Latinum. </a:t>
            </a:r>
          </a:p>
          <a:p>
            <a:r>
              <a:rPr lang="de-DE" dirty="0"/>
              <a:t>Das Latinum ist die </a:t>
            </a:r>
            <a:r>
              <a:rPr lang="de-DE" dirty="0" err="1"/>
              <a:t>Studiumsvoraussetzung</a:t>
            </a:r>
            <a:r>
              <a:rPr lang="de-DE" dirty="0"/>
              <a:t> für viele Studienfächer, z.B.</a:t>
            </a:r>
          </a:p>
          <a:p>
            <a:pPr lvl="1"/>
            <a:r>
              <a:rPr lang="de-DE" dirty="0"/>
              <a:t>für das Studium vieler europäischer Sprachen, z.B. Englisch;</a:t>
            </a:r>
          </a:p>
          <a:p>
            <a:pPr lvl="1"/>
            <a:r>
              <a:rPr lang="de-DE" dirty="0"/>
              <a:t>für Geschichte;</a:t>
            </a:r>
          </a:p>
          <a:p>
            <a:pPr lvl="1"/>
            <a:r>
              <a:rPr lang="de-DE" dirty="0"/>
              <a:t>für Theologie und Philosophie und viele andere Fächer. </a:t>
            </a:r>
          </a:p>
          <a:p>
            <a:r>
              <a:rPr lang="de-DE" dirty="0"/>
              <a:t>Latein ist auch für Studiengänge hilfreich und nützlich, in denen es nicht zwingend erforderlich ist (siehe Folie „Latein als Wissenschaftssprache”).</a:t>
            </a:r>
          </a:p>
        </p:txBody>
      </p:sp>
      <p:pic>
        <p:nvPicPr>
          <p:cNvPr id="4" name="Grafik 3">
            <a:extLst>
              <a:ext uri="{FF2B5EF4-FFF2-40B4-BE49-F238E27FC236}">
                <a16:creationId xmlns:a16="http://schemas.microsoft.com/office/drawing/2014/main" id="{015B9827-9611-4F79-8406-ABED4BFAA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7937"/>
            <a:ext cx="2667000" cy="733425"/>
          </a:xfrm>
          <a:prstGeom prst="rect">
            <a:avLst/>
          </a:prstGeom>
        </p:spPr>
      </p:pic>
    </p:spTree>
    <p:extLst>
      <p:ext uri="{BB962C8B-B14F-4D97-AF65-F5344CB8AC3E}">
        <p14:creationId xmlns:p14="http://schemas.microsoft.com/office/powerpoint/2010/main" val="959869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D558E-E6EE-4C0B-90DA-3CD7E84E0019}"/>
              </a:ext>
            </a:extLst>
          </p:cNvPr>
          <p:cNvSpPr>
            <a:spLocks noGrp="1"/>
          </p:cNvSpPr>
          <p:nvPr>
            <p:ph type="title"/>
          </p:nvPr>
        </p:nvSpPr>
        <p:spPr/>
        <p:txBody>
          <a:bodyPr/>
          <a:lstStyle/>
          <a:p>
            <a:pPr algn="ctr"/>
            <a:r>
              <a:rPr lang="de-DE" dirty="0"/>
              <a:t>Latein an unserer Schule</a:t>
            </a:r>
          </a:p>
        </p:txBody>
      </p:sp>
      <p:sp>
        <p:nvSpPr>
          <p:cNvPr id="3" name="Inhaltsplatzhalter 2">
            <a:extLst>
              <a:ext uri="{FF2B5EF4-FFF2-40B4-BE49-F238E27FC236}">
                <a16:creationId xmlns:a16="http://schemas.microsoft.com/office/drawing/2014/main" id="{F3CD2481-FF4D-4196-8EA7-F6CBF6244774}"/>
              </a:ext>
            </a:extLst>
          </p:cNvPr>
          <p:cNvSpPr>
            <a:spLocks noGrp="1"/>
          </p:cNvSpPr>
          <p:nvPr>
            <p:ph idx="1"/>
          </p:nvPr>
        </p:nvSpPr>
        <p:spPr>
          <a:xfrm>
            <a:off x="838200" y="1444487"/>
            <a:ext cx="10515600" cy="5314122"/>
          </a:xfrm>
        </p:spPr>
        <p:txBody>
          <a:bodyPr>
            <a:normAutofit fontScale="92500" lnSpcReduction="10000"/>
          </a:bodyPr>
          <a:lstStyle/>
          <a:p>
            <a:pPr marL="0" indent="0">
              <a:buNone/>
            </a:pPr>
            <a:r>
              <a:rPr lang="de-DE" u="sng" dirty="0"/>
              <a:t>Inhaltsfelder</a:t>
            </a:r>
            <a:r>
              <a:rPr lang="de-DE" dirty="0"/>
              <a:t> </a:t>
            </a:r>
          </a:p>
          <a:p>
            <a:r>
              <a:rPr lang="de-DE" dirty="0"/>
              <a:t>Ziel ist der Erwerb der Sprache Latein und damit die Fähigkeit, lateinische Originaltexte zu lesen (z.B. Ovid, Catull, Sallust)</a:t>
            </a:r>
          </a:p>
          <a:p>
            <a:pPr lvl="1"/>
            <a:r>
              <a:rPr lang="de-DE" dirty="0"/>
              <a:t>durch das Lesen und Übersetzen lateinischer Texte ins Deutsche,</a:t>
            </a:r>
          </a:p>
          <a:p>
            <a:pPr lvl="1"/>
            <a:r>
              <a:rPr lang="de-DE" dirty="0"/>
              <a:t>durch die Reflexion über Sprache, z.B. Vergleich sprachlicher Phänomene im Deutschen oder auch Englischen mit dem Lateinischen,</a:t>
            </a:r>
          </a:p>
          <a:p>
            <a:pPr lvl="1"/>
            <a:r>
              <a:rPr lang="de-DE" dirty="0"/>
              <a:t>durch die Verbesserung der Ausdrucksform im Deutschen.</a:t>
            </a:r>
          </a:p>
          <a:p>
            <a:r>
              <a:rPr lang="de-DE" dirty="0"/>
              <a:t>Zweiter Schwerpunkt ist die Beschäftigung mit der Antiken Kultur und Lebensart und ihrer Bedeutung für uns heute. Z.B.:</a:t>
            </a:r>
          </a:p>
          <a:p>
            <a:pPr lvl="1"/>
            <a:r>
              <a:rPr lang="de-DE" dirty="0"/>
              <a:t>die römische Familie, </a:t>
            </a:r>
          </a:p>
          <a:p>
            <a:pPr lvl="1"/>
            <a:r>
              <a:rPr lang="de-DE" dirty="0"/>
              <a:t>Freizeitaktivitäten in der Antike, </a:t>
            </a:r>
          </a:p>
          <a:p>
            <a:pPr lvl="1"/>
            <a:r>
              <a:rPr lang="de-DE" dirty="0"/>
              <a:t>Gladiatorenkämpfe, </a:t>
            </a:r>
          </a:p>
          <a:p>
            <a:pPr lvl="1"/>
            <a:r>
              <a:rPr lang="de-DE" dirty="0"/>
              <a:t>Mythen und Sagen wie Odysseus oder Troja,</a:t>
            </a:r>
          </a:p>
          <a:p>
            <a:pPr lvl="1"/>
            <a:r>
              <a:rPr lang="de-DE" dirty="0"/>
              <a:t>die römische und griechische Götterwelt wie Jupiter und Merkur u.v.m.</a:t>
            </a:r>
          </a:p>
        </p:txBody>
      </p:sp>
      <p:pic>
        <p:nvPicPr>
          <p:cNvPr id="4" name="Grafik 3">
            <a:extLst>
              <a:ext uri="{FF2B5EF4-FFF2-40B4-BE49-F238E27FC236}">
                <a16:creationId xmlns:a16="http://schemas.microsoft.com/office/drawing/2014/main" id="{E04D0E69-77DC-48C4-B721-8EF2AE47F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73577"/>
            <a:ext cx="2667000" cy="733425"/>
          </a:xfrm>
          <a:prstGeom prst="rect">
            <a:avLst/>
          </a:prstGeom>
        </p:spPr>
      </p:pic>
    </p:spTree>
    <p:extLst>
      <p:ext uri="{BB962C8B-B14F-4D97-AF65-F5344CB8AC3E}">
        <p14:creationId xmlns:p14="http://schemas.microsoft.com/office/powerpoint/2010/main" val="21880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F4DCC-47C6-4F71-BEFF-E785B518BA0D}"/>
              </a:ext>
            </a:extLst>
          </p:cNvPr>
          <p:cNvSpPr>
            <a:spLocks noGrp="1"/>
          </p:cNvSpPr>
          <p:nvPr>
            <p:ph type="title"/>
          </p:nvPr>
        </p:nvSpPr>
        <p:spPr/>
        <p:txBody>
          <a:bodyPr/>
          <a:lstStyle/>
          <a:p>
            <a:pPr algn="ctr"/>
            <a:r>
              <a:rPr lang="de-DE" dirty="0"/>
              <a:t>Latein an unserer Schule</a:t>
            </a:r>
          </a:p>
        </p:txBody>
      </p:sp>
      <p:sp>
        <p:nvSpPr>
          <p:cNvPr id="3" name="Inhaltsplatzhalter 2">
            <a:extLst>
              <a:ext uri="{FF2B5EF4-FFF2-40B4-BE49-F238E27FC236}">
                <a16:creationId xmlns:a16="http://schemas.microsoft.com/office/drawing/2014/main" id="{66DB6F27-CF56-4A98-9499-43FED0B2E76A}"/>
              </a:ext>
            </a:extLst>
          </p:cNvPr>
          <p:cNvSpPr>
            <a:spLocks noGrp="1"/>
          </p:cNvSpPr>
          <p:nvPr>
            <p:ph idx="1"/>
          </p:nvPr>
        </p:nvSpPr>
        <p:spPr/>
        <p:txBody>
          <a:bodyPr>
            <a:normAutofit fontScale="92500" lnSpcReduction="20000"/>
          </a:bodyPr>
          <a:lstStyle/>
          <a:p>
            <a:pPr marL="0" indent="0">
              <a:buNone/>
            </a:pPr>
            <a:r>
              <a:rPr lang="de-DE" u="sng" dirty="0"/>
              <a:t>Form und Gestaltung des Unterrichts</a:t>
            </a:r>
          </a:p>
          <a:p>
            <a:r>
              <a:rPr lang="de-DE" dirty="0"/>
              <a:t>Lateinunterricht findet auf Deutsch statt.</a:t>
            </a:r>
          </a:p>
          <a:p>
            <a:r>
              <a:rPr lang="de-DE" dirty="0"/>
              <a:t>Der Spracherwerb geschieht sukzessive aufbauend nach Lernjahren und altersentsprechend.</a:t>
            </a:r>
          </a:p>
          <a:p>
            <a:pPr lvl="1"/>
            <a:r>
              <a:rPr lang="de-DE" dirty="0"/>
              <a:t>Man beginnt mit einfachen spannenden Erzählungen, z.B. im Lehrbuch „Prima” mit einem kindgerechten Krimi über das Verschwinden eines Rennpferdes aus dem Circus Maximus.</a:t>
            </a:r>
          </a:p>
          <a:p>
            <a:pPr lvl="1"/>
            <a:r>
              <a:rPr lang="de-DE" dirty="0"/>
              <a:t>Es geht um selbst entdeckendendes Lernen und Forschen. </a:t>
            </a:r>
          </a:p>
          <a:p>
            <a:pPr lvl="1"/>
            <a:r>
              <a:rPr lang="de-DE" dirty="0"/>
              <a:t>Zu Beginn wird Grammatik spielerisch nahegebracht durch Kreuzworträtsel, Comics, Bildergeschichten, Mischung aus deutschen und lateinischen Texten.</a:t>
            </a:r>
          </a:p>
          <a:p>
            <a:r>
              <a:rPr lang="de-DE" dirty="0"/>
              <a:t>Es geht um einen Dialog mit der Antike </a:t>
            </a:r>
          </a:p>
          <a:p>
            <a:pPr lvl="1"/>
            <a:r>
              <a:rPr lang="de-DE" dirty="0"/>
              <a:t>durch z.B. Vergleiche, Transfer in die Gegenwart, Collagen, Rollenspiele etc.</a:t>
            </a:r>
          </a:p>
          <a:p>
            <a:pPr lvl="1"/>
            <a:r>
              <a:rPr lang="de-DE" dirty="0"/>
              <a:t>dabei Ausbildung eines eigenen Standpunkts über die Grundfragen unserer menschlichen Existenz durch Diskussionen und Perspektivwechsel.</a:t>
            </a:r>
          </a:p>
          <a:p>
            <a:endParaRPr lang="de-DE" dirty="0"/>
          </a:p>
        </p:txBody>
      </p:sp>
      <p:pic>
        <p:nvPicPr>
          <p:cNvPr id="5" name="Grafik 4">
            <a:extLst>
              <a:ext uri="{FF2B5EF4-FFF2-40B4-BE49-F238E27FC236}">
                <a16:creationId xmlns:a16="http://schemas.microsoft.com/office/drawing/2014/main" id="{A1167544-F605-4523-9B9E-D275EBEDA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221837"/>
            <a:ext cx="2667000" cy="689802"/>
          </a:xfrm>
          <a:prstGeom prst="rect">
            <a:avLst/>
          </a:prstGeom>
        </p:spPr>
      </p:pic>
    </p:spTree>
    <p:extLst>
      <p:ext uri="{BB962C8B-B14F-4D97-AF65-F5344CB8AC3E}">
        <p14:creationId xmlns:p14="http://schemas.microsoft.com/office/powerpoint/2010/main" val="493848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97109F-697A-4616-A952-3E5A9F40A478}"/>
              </a:ext>
            </a:extLst>
          </p:cNvPr>
          <p:cNvPicPr>
            <a:picLocks noChangeAspect="1"/>
          </p:cNvPicPr>
          <p:nvPr/>
        </p:nvPicPr>
        <p:blipFill>
          <a:blip r:embed="rId2"/>
          <a:stretch>
            <a:fillRect/>
          </a:stretch>
        </p:blipFill>
        <p:spPr>
          <a:xfrm>
            <a:off x="297340" y="-326035"/>
            <a:ext cx="5221358" cy="7381755"/>
          </a:xfrm>
          <a:prstGeom prst="rect">
            <a:avLst/>
          </a:prstGeom>
        </p:spPr>
      </p:pic>
      <p:pic>
        <p:nvPicPr>
          <p:cNvPr id="6" name="Grafik 5">
            <a:extLst>
              <a:ext uri="{FF2B5EF4-FFF2-40B4-BE49-F238E27FC236}">
                <a16:creationId xmlns:a16="http://schemas.microsoft.com/office/drawing/2014/main" id="{A8700011-D368-414A-9211-2CE6587F31A0}"/>
              </a:ext>
            </a:extLst>
          </p:cNvPr>
          <p:cNvPicPr>
            <a:picLocks noChangeAspect="1"/>
          </p:cNvPicPr>
          <p:nvPr/>
        </p:nvPicPr>
        <p:blipFill>
          <a:blip r:embed="rId3"/>
          <a:stretch>
            <a:fillRect/>
          </a:stretch>
        </p:blipFill>
        <p:spPr>
          <a:xfrm>
            <a:off x="5705893" y="-302166"/>
            <a:ext cx="5492195" cy="7462331"/>
          </a:xfrm>
          <a:prstGeom prst="rect">
            <a:avLst/>
          </a:prstGeom>
        </p:spPr>
      </p:pic>
    </p:spTree>
    <p:extLst>
      <p:ext uri="{BB962C8B-B14F-4D97-AF65-F5344CB8AC3E}">
        <p14:creationId xmlns:p14="http://schemas.microsoft.com/office/powerpoint/2010/main" val="103396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3C975C6-8FCC-44AE-84E3-29BA8EFFF099}"/>
              </a:ext>
            </a:extLst>
          </p:cNvPr>
          <p:cNvPicPr>
            <a:picLocks noChangeAspect="1"/>
          </p:cNvPicPr>
          <p:nvPr/>
        </p:nvPicPr>
        <p:blipFill>
          <a:blip r:embed="rId2"/>
          <a:stretch>
            <a:fillRect/>
          </a:stretch>
        </p:blipFill>
        <p:spPr>
          <a:xfrm>
            <a:off x="0" y="-170643"/>
            <a:ext cx="5327374" cy="7199286"/>
          </a:xfrm>
          <a:prstGeom prst="rect">
            <a:avLst/>
          </a:prstGeom>
        </p:spPr>
      </p:pic>
      <p:pic>
        <p:nvPicPr>
          <p:cNvPr id="6" name="Grafik 5">
            <a:extLst>
              <a:ext uri="{FF2B5EF4-FFF2-40B4-BE49-F238E27FC236}">
                <a16:creationId xmlns:a16="http://schemas.microsoft.com/office/drawing/2014/main" id="{AFEF6D19-49E0-420C-A761-153AC7E76F6D}"/>
              </a:ext>
            </a:extLst>
          </p:cNvPr>
          <p:cNvPicPr>
            <a:picLocks noChangeAspect="1"/>
          </p:cNvPicPr>
          <p:nvPr/>
        </p:nvPicPr>
        <p:blipFill>
          <a:blip r:embed="rId3"/>
          <a:stretch>
            <a:fillRect/>
          </a:stretch>
        </p:blipFill>
        <p:spPr>
          <a:xfrm>
            <a:off x="5946135" y="-170643"/>
            <a:ext cx="5490491" cy="7465053"/>
          </a:xfrm>
          <a:prstGeom prst="rect">
            <a:avLst/>
          </a:prstGeom>
        </p:spPr>
      </p:pic>
    </p:spTree>
    <p:extLst>
      <p:ext uri="{BB962C8B-B14F-4D97-AF65-F5344CB8AC3E}">
        <p14:creationId xmlns:p14="http://schemas.microsoft.com/office/powerpoint/2010/main" val="79490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8D47202-16A6-4F81-B569-71CA5B1206DE}"/>
              </a:ext>
            </a:extLst>
          </p:cNvPr>
          <p:cNvSpPr>
            <a:spLocks noGrp="1"/>
          </p:cNvSpPr>
          <p:nvPr>
            <p:ph idx="1"/>
          </p:nvPr>
        </p:nvSpPr>
        <p:spPr>
          <a:xfrm>
            <a:off x="4833933" y="1078602"/>
            <a:ext cx="6519867" cy="5495926"/>
          </a:xfrm>
        </p:spPr>
        <p:txBody>
          <a:bodyPr>
            <a:normAutofit/>
          </a:bodyPr>
          <a:lstStyle/>
          <a:p>
            <a:pPr marL="0" indent="0" algn="ctr">
              <a:buNone/>
            </a:pPr>
            <a:r>
              <a:rPr lang="de-DE" b="1" dirty="0">
                <a:latin typeface="Bradley Hand ITC" panose="03070402050302030203" pitchFamily="66" charset="0"/>
              </a:rPr>
              <a:t>„Lateinische Philologie (die Wissenschaft der lateinischen Sprache) ist der einzige Schlüssel zu einer Truhe mit tausenden von Texten, die in etwa zweitausenddreihundert Jahren weltweit verfasst wurden, quer durch Kulturen, Traditionen, Gesellschaften und Themen hindurch. Ist niemand da, die/der sie erklären kann - und zwar für die jeweiligen Zeitgenossen immer neu - , sind sie weg. Kein Schlüssel, kein Schatz.” </a:t>
            </a:r>
          </a:p>
          <a:p>
            <a:pPr marL="0" indent="0" algn="ctr">
              <a:buNone/>
            </a:pPr>
            <a:r>
              <a:rPr lang="de-DE" sz="1800" dirty="0"/>
              <a:t>(Prof. Dr. Alexander H. </a:t>
            </a:r>
            <a:r>
              <a:rPr lang="de-DE" sz="1800" dirty="0" err="1"/>
              <a:t>Arweiler</a:t>
            </a:r>
            <a:r>
              <a:rPr lang="de-DE" sz="1800" dirty="0"/>
              <a:t> – Professor für lateinische Philologie an der Uni Münster)</a:t>
            </a:r>
          </a:p>
        </p:txBody>
      </p:sp>
      <p:pic>
        <p:nvPicPr>
          <p:cNvPr id="6" name="Grafik 5">
            <a:extLst>
              <a:ext uri="{FF2B5EF4-FFF2-40B4-BE49-F238E27FC236}">
                <a16:creationId xmlns:a16="http://schemas.microsoft.com/office/drawing/2014/main" id="{CE3B1636-FB88-4697-93E4-FBF4C3D7B37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9847" t="512" r="32961"/>
          <a:stretch/>
        </p:blipFill>
        <p:spPr>
          <a:xfrm>
            <a:off x="225083" y="972584"/>
            <a:ext cx="4608850" cy="5465298"/>
          </a:xfrm>
          <a:prstGeom prst="rect">
            <a:avLst/>
          </a:prstGeom>
        </p:spPr>
      </p:pic>
      <p:pic>
        <p:nvPicPr>
          <p:cNvPr id="4" name="Grafik 3">
            <a:extLst>
              <a:ext uri="{FF2B5EF4-FFF2-40B4-BE49-F238E27FC236}">
                <a16:creationId xmlns:a16="http://schemas.microsoft.com/office/drawing/2014/main" id="{FBEE4F01-23A1-449B-96C1-B4E860BC6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0"/>
            <a:ext cx="2667000" cy="689802"/>
          </a:xfrm>
          <a:prstGeom prst="rect">
            <a:avLst/>
          </a:prstGeom>
        </p:spPr>
      </p:pic>
    </p:spTree>
    <p:extLst>
      <p:ext uri="{BB962C8B-B14F-4D97-AF65-F5344CB8AC3E}">
        <p14:creationId xmlns:p14="http://schemas.microsoft.com/office/powerpoint/2010/main" val="182418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53243-AA23-4ED5-B214-2BE997BEC95C}"/>
              </a:ext>
            </a:extLst>
          </p:cNvPr>
          <p:cNvSpPr>
            <a:spLocks noGrp="1"/>
          </p:cNvSpPr>
          <p:nvPr>
            <p:ph type="title"/>
          </p:nvPr>
        </p:nvSpPr>
        <p:spPr/>
        <p:txBody>
          <a:bodyPr/>
          <a:lstStyle/>
          <a:p>
            <a:pPr algn="ctr"/>
            <a:r>
              <a:rPr lang="de-DE" dirty="0"/>
              <a:t>Ansprechpartner</a:t>
            </a:r>
          </a:p>
        </p:txBody>
      </p:sp>
      <p:sp>
        <p:nvSpPr>
          <p:cNvPr id="3" name="Inhaltsplatzhalter 2">
            <a:extLst>
              <a:ext uri="{FF2B5EF4-FFF2-40B4-BE49-F238E27FC236}">
                <a16:creationId xmlns:a16="http://schemas.microsoft.com/office/drawing/2014/main" id="{93817AD2-F5DD-4FFE-995F-CB619B80C905}"/>
              </a:ext>
            </a:extLst>
          </p:cNvPr>
          <p:cNvSpPr>
            <a:spLocks noGrp="1"/>
          </p:cNvSpPr>
          <p:nvPr>
            <p:ph idx="1"/>
          </p:nvPr>
        </p:nvSpPr>
        <p:spPr/>
        <p:txBody>
          <a:bodyPr/>
          <a:lstStyle/>
          <a:p>
            <a:pPr marL="0" indent="0">
              <a:buNone/>
            </a:pPr>
            <a:r>
              <a:rPr lang="de-DE" dirty="0"/>
              <a:t>Bei Fragen können Sie sich gerne an unsere Fachvorsitzende des Faches Latein Frau Dr. Iris </a:t>
            </a:r>
            <a:r>
              <a:rPr lang="de-DE" dirty="0" err="1"/>
              <a:t>Samotta</a:t>
            </a:r>
            <a:r>
              <a:rPr lang="de-DE" dirty="0"/>
              <a:t> wenden: </a:t>
            </a:r>
            <a:r>
              <a:rPr lang="de-DE" dirty="0">
                <a:hlinkClick r:id="rId2"/>
              </a:rPr>
              <a:t>iris.samotta@mein-tmg.de</a:t>
            </a:r>
            <a:endParaRPr lang="de-DE" dirty="0"/>
          </a:p>
          <a:p>
            <a:pPr marL="0" indent="0">
              <a:buNone/>
            </a:pPr>
            <a:endParaRPr lang="de-DE" dirty="0"/>
          </a:p>
          <a:p>
            <a:pPr marL="0" indent="0">
              <a:buNone/>
            </a:pPr>
            <a:r>
              <a:rPr lang="de-DE" dirty="0"/>
              <a:t>Auch die anderen Lateinlehrerinnen des TMG sind natürlich gerne bereit, Ihre Fragen zu beantworten. </a:t>
            </a:r>
          </a:p>
        </p:txBody>
      </p:sp>
      <p:pic>
        <p:nvPicPr>
          <p:cNvPr id="4" name="Grafik 3">
            <a:extLst>
              <a:ext uri="{FF2B5EF4-FFF2-40B4-BE49-F238E27FC236}">
                <a16:creationId xmlns:a16="http://schemas.microsoft.com/office/drawing/2014/main" id="{AB63174B-2555-4AD5-95E7-5DD2B24D6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0"/>
            <a:ext cx="2667000" cy="689802"/>
          </a:xfrm>
          <a:prstGeom prst="rect">
            <a:avLst/>
          </a:prstGeom>
        </p:spPr>
      </p:pic>
    </p:spTree>
    <p:extLst>
      <p:ext uri="{BB962C8B-B14F-4D97-AF65-F5344CB8AC3E}">
        <p14:creationId xmlns:p14="http://schemas.microsoft.com/office/powerpoint/2010/main" val="166014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C4768-3786-4247-865F-0E54F345A935}"/>
              </a:ext>
            </a:extLst>
          </p:cNvPr>
          <p:cNvSpPr>
            <a:spLocks noGrp="1"/>
          </p:cNvSpPr>
          <p:nvPr>
            <p:ph type="title"/>
          </p:nvPr>
        </p:nvSpPr>
        <p:spPr/>
        <p:txBody>
          <a:bodyPr/>
          <a:lstStyle/>
          <a:p>
            <a:pPr algn="ctr"/>
            <a:r>
              <a:rPr lang="de-DE" dirty="0"/>
              <a:t>Was erwartet Sie?</a:t>
            </a:r>
          </a:p>
        </p:txBody>
      </p:sp>
      <p:sp>
        <p:nvSpPr>
          <p:cNvPr id="3" name="Inhaltsplatzhalter 2">
            <a:extLst>
              <a:ext uri="{FF2B5EF4-FFF2-40B4-BE49-F238E27FC236}">
                <a16:creationId xmlns:a16="http://schemas.microsoft.com/office/drawing/2014/main" id="{71F6107E-4CFB-4CC6-8897-30F274250404}"/>
              </a:ext>
            </a:extLst>
          </p:cNvPr>
          <p:cNvSpPr>
            <a:spLocks noGrp="1"/>
          </p:cNvSpPr>
          <p:nvPr>
            <p:ph idx="1"/>
          </p:nvPr>
        </p:nvSpPr>
        <p:spPr>
          <a:xfrm>
            <a:off x="838200" y="1825625"/>
            <a:ext cx="10515600" cy="4912526"/>
          </a:xfrm>
        </p:spPr>
        <p:txBody>
          <a:bodyPr>
            <a:normAutofit lnSpcReduction="10000"/>
          </a:bodyPr>
          <a:lstStyle/>
          <a:p>
            <a:pPr marL="514350" indent="-514350">
              <a:buFont typeface="+mj-lt"/>
              <a:buAutoNum type="arabicPeriod"/>
            </a:pPr>
            <a:r>
              <a:rPr lang="de-DE" dirty="0"/>
              <a:t>Viele gute Gründe Latein zu lernen.</a:t>
            </a:r>
          </a:p>
          <a:p>
            <a:pPr lvl="1"/>
            <a:r>
              <a:rPr lang="de-DE" dirty="0"/>
              <a:t>Latein als Wurzel europäischer Kultur und Sprachen</a:t>
            </a:r>
          </a:p>
          <a:p>
            <a:pPr lvl="1"/>
            <a:r>
              <a:rPr lang="de-DE" dirty="0"/>
              <a:t>Latein ist allgegenwärtig</a:t>
            </a:r>
          </a:p>
          <a:p>
            <a:pPr lvl="1"/>
            <a:r>
              <a:rPr lang="de-DE" dirty="0"/>
              <a:t>Latein als Wissenschaftssprache</a:t>
            </a:r>
          </a:p>
          <a:p>
            <a:pPr lvl="1"/>
            <a:r>
              <a:rPr lang="de-DE" dirty="0"/>
              <a:t>Erwerb von Schlüsselqualifikationen</a:t>
            </a:r>
          </a:p>
          <a:p>
            <a:pPr lvl="1"/>
            <a:r>
              <a:rPr lang="de-DE" dirty="0"/>
              <a:t>Latein als </a:t>
            </a:r>
            <a:r>
              <a:rPr lang="de-DE" dirty="0" err="1"/>
              <a:t>Studiumsvoraussetzung</a:t>
            </a:r>
            <a:r>
              <a:rPr lang="de-DE" dirty="0"/>
              <a:t> (Latinum)</a:t>
            </a:r>
          </a:p>
          <a:p>
            <a:pPr marL="514350" indent="-514350">
              <a:buFont typeface="+mj-lt"/>
              <a:buAutoNum type="arabicPeriod"/>
            </a:pPr>
            <a:r>
              <a:rPr lang="de-DE" dirty="0"/>
              <a:t>Latein an unserer Schule.</a:t>
            </a:r>
          </a:p>
          <a:p>
            <a:pPr lvl="1"/>
            <a:r>
              <a:rPr lang="de-DE" dirty="0"/>
              <a:t>Inhaltsfelder</a:t>
            </a:r>
          </a:p>
          <a:p>
            <a:pPr lvl="1"/>
            <a:r>
              <a:rPr lang="de-DE" dirty="0"/>
              <a:t>Form und Gestaltung des Unterrichts </a:t>
            </a:r>
          </a:p>
          <a:p>
            <a:pPr lvl="1"/>
            <a:r>
              <a:rPr lang="de-DE" dirty="0"/>
              <a:t>Beispielseiten aus dem Lateinbuch „Prima”</a:t>
            </a:r>
          </a:p>
          <a:p>
            <a:pPr marL="514350" indent="-514350">
              <a:buFont typeface="+mj-lt"/>
              <a:buAutoNum type="arabicPeriod"/>
            </a:pPr>
            <a:r>
              <a:rPr lang="de-DE" dirty="0"/>
              <a:t>Abschlusszitat</a:t>
            </a:r>
          </a:p>
          <a:p>
            <a:pPr marL="514350" indent="-514350">
              <a:buFont typeface="+mj-lt"/>
              <a:buAutoNum type="arabicPeriod"/>
            </a:pPr>
            <a:r>
              <a:rPr lang="de-DE" dirty="0"/>
              <a:t>Ansprechpartner</a:t>
            </a:r>
          </a:p>
          <a:p>
            <a:pPr marL="514350" indent="-514350">
              <a:buFont typeface="+mj-lt"/>
              <a:buAutoNum type="arabicPeriod"/>
            </a:pPr>
            <a:endParaRPr lang="de-DE" dirty="0"/>
          </a:p>
        </p:txBody>
      </p:sp>
      <p:pic>
        <p:nvPicPr>
          <p:cNvPr id="4" name="Grafik 3">
            <a:extLst>
              <a:ext uri="{FF2B5EF4-FFF2-40B4-BE49-F238E27FC236}">
                <a16:creationId xmlns:a16="http://schemas.microsoft.com/office/drawing/2014/main" id="{E0392C98-3C63-4317-91F7-AB51592205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186565"/>
            <a:ext cx="2667000" cy="733425"/>
          </a:xfrm>
          <a:prstGeom prst="rect">
            <a:avLst/>
          </a:prstGeom>
        </p:spPr>
      </p:pic>
    </p:spTree>
    <p:extLst>
      <p:ext uri="{BB962C8B-B14F-4D97-AF65-F5344CB8AC3E}">
        <p14:creationId xmlns:p14="http://schemas.microsoft.com/office/powerpoint/2010/main" val="153983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FD5-3AB1-40A7-9209-EC39A4BE6149}"/>
              </a:ext>
            </a:extLst>
          </p:cNvPr>
          <p:cNvSpPr>
            <a:spLocks noGrp="1"/>
          </p:cNvSpPr>
          <p:nvPr>
            <p:ph type="title"/>
          </p:nvPr>
        </p:nvSpPr>
        <p:spPr>
          <a:xfrm>
            <a:off x="599661" y="412748"/>
            <a:ext cx="10515600" cy="1325563"/>
          </a:xfrm>
        </p:spPr>
        <p:txBody>
          <a:bodyPr/>
          <a:lstStyle/>
          <a:p>
            <a:pPr algn="ctr"/>
            <a:r>
              <a:rPr lang="de-DE" dirty="0"/>
              <a:t>Latein als Wurzel europäischer </a:t>
            </a:r>
            <a:br>
              <a:rPr lang="de-DE" dirty="0"/>
            </a:br>
            <a:r>
              <a:rPr lang="de-DE" dirty="0"/>
              <a:t>Kultur und Sprache </a:t>
            </a:r>
          </a:p>
        </p:txBody>
      </p:sp>
      <p:sp>
        <p:nvSpPr>
          <p:cNvPr id="3" name="Inhaltsplatzhalter 2">
            <a:extLst>
              <a:ext uri="{FF2B5EF4-FFF2-40B4-BE49-F238E27FC236}">
                <a16:creationId xmlns:a16="http://schemas.microsoft.com/office/drawing/2014/main" id="{03675BF7-A3A4-4718-87F9-8182A7E67ABE}"/>
              </a:ext>
            </a:extLst>
          </p:cNvPr>
          <p:cNvSpPr>
            <a:spLocks noGrp="1"/>
          </p:cNvSpPr>
          <p:nvPr>
            <p:ph idx="1"/>
          </p:nvPr>
        </p:nvSpPr>
        <p:spPr/>
        <p:txBody>
          <a:bodyPr/>
          <a:lstStyle/>
          <a:p>
            <a:r>
              <a:rPr lang="de-DE" dirty="0"/>
              <a:t>Die Römer haben überall ihre Spuren hinterlassen:</a:t>
            </a:r>
          </a:p>
          <a:p>
            <a:endParaRPr lang="de-DE" dirty="0"/>
          </a:p>
        </p:txBody>
      </p:sp>
      <p:pic>
        <p:nvPicPr>
          <p:cNvPr id="8" name="Grafik 7" descr="Ein Bild, das sitzend, Kuchen, Tisch, groß enthält.&#10;&#10;Automatisch generierte Beschreibung">
            <a:extLst>
              <a:ext uri="{FF2B5EF4-FFF2-40B4-BE49-F238E27FC236}">
                <a16:creationId xmlns:a16="http://schemas.microsoft.com/office/drawing/2014/main" id="{CF28ADB6-0CF9-4F83-8E4C-2520B1FD4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2631219"/>
            <a:ext cx="5257800" cy="3908298"/>
          </a:xfrm>
          <a:prstGeom prst="rect">
            <a:avLst/>
          </a:prstGeom>
        </p:spPr>
      </p:pic>
      <p:sp>
        <p:nvSpPr>
          <p:cNvPr id="10" name="Textfeld 9">
            <a:extLst>
              <a:ext uri="{FF2B5EF4-FFF2-40B4-BE49-F238E27FC236}">
                <a16:creationId xmlns:a16="http://schemas.microsoft.com/office/drawing/2014/main" id="{E5DBA716-479F-4A04-975C-B4D65644AFA4}"/>
              </a:ext>
            </a:extLst>
          </p:cNvPr>
          <p:cNvSpPr txBox="1"/>
          <p:nvPr/>
        </p:nvSpPr>
        <p:spPr>
          <a:xfrm>
            <a:off x="1455420" y="2261887"/>
            <a:ext cx="3037067" cy="369332"/>
          </a:xfrm>
          <a:prstGeom prst="rect">
            <a:avLst/>
          </a:prstGeom>
          <a:noFill/>
        </p:spPr>
        <p:txBody>
          <a:bodyPr wrap="square" rtlCol="0">
            <a:spAutoFit/>
          </a:bodyPr>
          <a:lstStyle/>
          <a:p>
            <a:r>
              <a:rPr lang="de-DE" dirty="0"/>
              <a:t>Das Kolosseum in Rom</a:t>
            </a:r>
          </a:p>
        </p:txBody>
      </p:sp>
      <p:pic>
        <p:nvPicPr>
          <p:cNvPr id="6" name="Grafik 5" descr="Ein Bild, das Gebäude, Stadion, Tisch, sitzend enthält.&#10;&#10;Automatisch generierte Beschreibung">
            <a:extLst>
              <a:ext uri="{FF2B5EF4-FFF2-40B4-BE49-F238E27FC236}">
                <a16:creationId xmlns:a16="http://schemas.microsoft.com/office/drawing/2014/main" id="{526AC48B-2FEA-4AE8-AE87-8F6E0165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31219"/>
            <a:ext cx="5852160" cy="3291840"/>
          </a:xfrm>
          <a:prstGeom prst="rect">
            <a:avLst/>
          </a:prstGeom>
        </p:spPr>
      </p:pic>
      <p:sp>
        <p:nvSpPr>
          <p:cNvPr id="4" name="Pfeil: nach oben gekrümmt 3">
            <a:extLst>
              <a:ext uri="{FF2B5EF4-FFF2-40B4-BE49-F238E27FC236}">
                <a16:creationId xmlns:a16="http://schemas.microsoft.com/office/drawing/2014/main" id="{50726ECD-56C3-44FE-B644-D8B793B99B04}"/>
              </a:ext>
            </a:extLst>
          </p:cNvPr>
          <p:cNvSpPr/>
          <p:nvPr/>
        </p:nvSpPr>
        <p:spPr>
          <a:xfrm>
            <a:off x="3684105" y="6112195"/>
            <a:ext cx="3962400" cy="61645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 name="Textfeld 4">
            <a:extLst>
              <a:ext uri="{FF2B5EF4-FFF2-40B4-BE49-F238E27FC236}">
                <a16:creationId xmlns:a16="http://schemas.microsoft.com/office/drawing/2014/main" id="{9B717CAF-AC17-40F2-9532-C03894CCF42F}"/>
              </a:ext>
            </a:extLst>
          </p:cNvPr>
          <p:cNvSpPr txBox="1"/>
          <p:nvPr/>
        </p:nvSpPr>
        <p:spPr>
          <a:xfrm>
            <a:off x="7495268" y="2257417"/>
            <a:ext cx="2874057" cy="369332"/>
          </a:xfrm>
          <a:prstGeom prst="rect">
            <a:avLst/>
          </a:prstGeom>
          <a:noFill/>
        </p:spPr>
        <p:txBody>
          <a:bodyPr wrap="none" rtlCol="0">
            <a:spAutoFit/>
          </a:bodyPr>
          <a:lstStyle/>
          <a:p>
            <a:r>
              <a:rPr lang="de-DE" dirty="0"/>
              <a:t>Die Allianzarena in München</a:t>
            </a:r>
          </a:p>
        </p:txBody>
      </p:sp>
      <p:sp>
        <p:nvSpPr>
          <p:cNvPr id="7" name="Textfeld 6">
            <a:extLst>
              <a:ext uri="{FF2B5EF4-FFF2-40B4-BE49-F238E27FC236}">
                <a16:creationId xmlns:a16="http://schemas.microsoft.com/office/drawing/2014/main" id="{31A425F7-B4A5-4957-A2B8-678DC7139A4F}"/>
              </a:ext>
            </a:extLst>
          </p:cNvPr>
          <p:cNvSpPr txBox="1"/>
          <p:nvPr/>
        </p:nvSpPr>
        <p:spPr>
          <a:xfrm>
            <a:off x="7537074" y="6272007"/>
            <a:ext cx="2790444" cy="369332"/>
          </a:xfrm>
          <a:prstGeom prst="rect">
            <a:avLst/>
          </a:prstGeom>
          <a:noFill/>
        </p:spPr>
        <p:txBody>
          <a:bodyPr wrap="none" rtlCol="0">
            <a:spAutoFit/>
          </a:bodyPr>
          <a:lstStyle/>
          <a:p>
            <a:r>
              <a:rPr lang="de-DE" dirty="0"/>
              <a:t>Architektur für die Ewigkeit </a:t>
            </a:r>
          </a:p>
        </p:txBody>
      </p:sp>
      <p:pic>
        <p:nvPicPr>
          <p:cNvPr id="11" name="Grafik 10">
            <a:extLst>
              <a:ext uri="{FF2B5EF4-FFF2-40B4-BE49-F238E27FC236}">
                <a16:creationId xmlns:a16="http://schemas.microsoft.com/office/drawing/2014/main" id="{C3BFD706-5D9E-4FB4-A040-C15E3BEAF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41565"/>
            <a:ext cx="2667000" cy="733425"/>
          </a:xfrm>
          <a:prstGeom prst="rect">
            <a:avLst/>
          </a:prstGeom>
        </p:spPr>
      </p:pic>
    </p:spTree>
    <p:extLst>
      <p:ext uri="{BB962C8B-B14F-4D97-AF65-F5344CB8AC3E}">
        <p14:creationId xmlns:p14="http://schemas.microsoft.com/office/powerpoint/2010/main" val="285761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FD5-3AB1-40A7-9209-EC39A4BE6149}"/>
              </a:ext>
            </a:extLst>
          </p:cNvPr>
          <p:cNvSpPr>
            <a:spLocks noGrp="1"/>
          </p:cNvSpPr>
          <p:nvPr>
            <p:ph type="title"/>
          </p:nvPr>
        </p:nvSpPr>
        <p:spPr>
          <a:xfrm>
            <a:off x="334051" y="382277"/>
            <a:ext cx="10515600" cy="1325563"/>
          </a:xfrm>
        </p:spPr>
        <p:txBody>
          <a:bodyPr/>
          <a:lstStyle/>
          <a:p>
            <a:pPr algn="ctr"/>
            <a:r>
              <a:rPr lang="de-DE" dirty="0"/>
              <a:t>Latein als Wurzel europäischer </a:t>
            </a:r>
            <a:br>
              <a:rPr lang="de-DE" dirty="0"/>
            </a:br>
            <a:r>
              <a:rPr lang="de-DE" dirty="0"/>
              <a:t>Kultur und Sprache </a:t>
            </a:r>
          </a:p>
        </p:txBody>
      </p:sp>
      <p:sp>
        <p:nvSpPr>
          <p:cNvPr id="3" name="Inhaltsplatzhalter 2">
            <a:extLst>
              <a:ext uri="{FF2B5EF4-FFF2-40B4-BE49-F238E27FC236}">
                <a16:creationId xmlns:a16="http://schemas.microsoft.com/office/drawing/2014/main" id="{03675BF7-A3A4-4718-87F9-8182A7E67ABE}"/>
              </a:ext>
            </a:extLst>
          </p:cNvPr>
          <p:cNvSpPr>
            <a:spLocks noGrp="1"/>
          </p:cNvSpPr>
          <p:nvPr>
            <p:ph idx="1"/>
          </p:nvPr>
        </p:nvSpPr>
        <p:spPr/>
        <p:txBody>
          <a:bodyPr/>
          <a:lstStyle/>
          <a:p>
            <a:r>
              <a:rPr lang="de-DE" dirty="0"/>
              <a:t>Die Römer haben überall ihre Spuren hinterlassen:</a:t>
            </a:r>
          </a:p>
          <a:p>
            <a:endParaRPr lang="de-DE" dirty="0"/>
          </a:p>
        </p:txBody>
      </p:sp>
      <p:sp>
        <p:nvSpPr>
          <p:cNvPr id="10" name="Textfeld 9">
            <a:extLst>
              <a:ext uri="{FF2B5EF4-FFF2-40B4-BE49-F238E27FC236}">
                <a16:creationId xmlns:a16="http://schemas.microsoft.com/office/drawing/2014/main" id="{E5DBA716-479F-4A04-975C-B4D65644AFA4}"/>
              </a:ext>
            </a:extLst>
          </p:cNvPr>
          <p:cNvSpPr txBox="1"/>
          <p:nvPr/>
        </p:nvSpPr>
        <p:spPr>
          <a:xfrm>
            <a:off x="1455420" y="2261887"/>
            <a:ext cx="3037067" cy="369332"/>
          </a:xfrm>
          <a:prstGeom prst="rect">
            <a:avLst/>
          </a:prstGeom>
          <a:noFill/>
        </p:spPr>
        <p:txBody>
          <a:bodyPr wrap="square" rtlCol="0">
            <a:spAutoFit/>
          </a:bodyPr>
          <a:lstStyle/>
          <a:p>
            <a:r>
              <a:rPr lang="de-DE" dirty="0"/>
              <a:t>Eine antike Therme in Pompeji</a:t>
            </a:r>
          </a:p>
        </p:txBody>
      </p:sp>
      <p:sp>
        <p:nvSpPr>
          <p:cNvPr id="5" name="Textfeld 4">
            <a:extLst>
              <a:ext uri="{FF2B5EF4-FFF2-40B4-BE49-F238E27FC236}">
                <a16:creationId xmlns:a16="http://schemas.microsoft.com/office/drawing/2014/main" id="{9B717CAF-AC17-40F2-9532-C03894CCF42F}"/>
              </a:ext>
            </a:extLst>
          </p:cNvPr>
          <p:cNvSpPr txBox="1"/>
          <p:nvPr/>
        </p:nvSpPr>
        <p:spPr>
          <a:xfrm>
            <a:off x="7275788" y="2304939"/>
            <a:ext cx="3573863" cy="369332"/>
          </a:xfrm>
          <a:prstGeom prst="rect">
            <a:avLst/>
          </a:prstGeom>
          <a:noFill/>
        </p:spPr>
        <p:txBody>
          <a:bodyPr wrap="none" rtlCol="0">
            <a:spAutoFit/>
          </a:bodyPr>
          <a:lstStyle/>
          <a:p>
            <a:r>
              <a:rPr lang="de-DE" dirty="0"/>
              <a:t>Die Therme Templin in Brandenburg</a:t>
            </a:r>
          </a:p>
        </p:txBody>
      </p:sp>
      <p:sp>
        <p:nvSpPr>
          <p:cNvPr id="7" name="Textfeld 6">
            <a:extLst>
              <a:ext uri="{FF2B5EF4-FFF2-40B4-BE49-F238E27FC236}">
                <a16:creationId xmlns:a16="http://schemas.microsoft.com/office/drawing/2014/main" id="{31A425F7-B4A5-4957-A2B8-678DC7139A4F}"/>
              </a:ext>
            </a:extLst>
          </p:cNvPr>
          <p:cNvSpPr txBox="1"/>
          <p:nvPr/>
        </p:nvSpPr>
        <p:spPr>
          <a:xfrm>
            <a:off x="7417804" y="6342270"/>
            <a:ext cx="2569999" cy="369332"/>
          </a:xfrm>
          <a:prstGeom prst="rect">
            <a:avLst/>
          </a:prstGeom>
          <a:noFill/>
        </p:spPr>
        <p:txBody>
          <a:bodyPr wrap="none" rtlCol="0">
            <a:spAutoFit/>
          </a:bodyPr>
          <a:lstStyle/>
          <a:p>
            <a:r>
              <a:rPr lang="de-DE" dirty="0"/>
              <a:t>Eine Erfindung der Antike</a:t>
            </a:r>
          </a:p>
        </p:txBody>
      </p:sp>
      <p:pic>
        <p:nvPicPr>
          <p:cNvPr id="6" name="Grafik 5" descr="Ein Bild, das Wasser, Gebäude, schwimmend, Urlaubsort enthält.&#10;&#10;Automatisch generierte Beschreibung">
            <a:extLst>
              <a:ext uri="{FF2B5EF4-FFF2-40B4-BE49-F238E27FC236}">
                <a16:creationId xmlns:a16="http://schemas.microsoft.com/office/drawing/2014/main" id="{7504918B-2E6C-496E-8B5A-ED13B4A5E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344" y="2721793"/>
            <a:ext cx="4376752" cy="3282564"/>
          </a:xfrm>
          <a:prstGeom prst="rect">
            <a:avLst/>
          </a:prstGeom>
        </p:spPr>
      </p:pic>
      <p:pic>
        <p:nvPicPr>
          <p:cNvPr id="9" name="Grafik 8" descr="Ein Bild, das drinnen, Gebäude, Raum, sitzend enthält.&#10;&#10;Automatisch generierte Beschreibung">
            <a:extLst>
              <a:ext uri="{FF2B5EF4-FFF2-40B4-BE49-F238E27FC236}">
                <a16:creationId xmlns:a16="http://schemas.microsoft.com/office/drawing/2014/main" id="{72174207-76BE-431D-A130-CE24C1B0F957}"/>
              </a:ext>
            </a:extLst>
          </p:cNvPr>
          <p:cNvPicPr>
            <a:picLocks noChangeAspect="1"/>
          </p:cNvPicPr>
          <p:nvPr/>
        </p:nvPicPr>
        <p:blipFill rotWithShape="1">
          <a:blip r:embed="rId3">
            <a:extLst>
              <a:ext uri="{28A0092B-C50C-407E-A947-70E740481C1C}">
                <a14:useLocalDpi xmlns:a14="http://schemas.microsoft.com/office/drawing/2010/main" val="0"/>
              </a:ext>
            </a:extLst>
          </a:blip>
          <a:srcRect b="8296"/>
          <a:stretch/>
        </p:blipFill>
        <p:spPr>
          <a:xfrm>
            <a:off x="590986" y="2663975"/>
            <a:ext cx="5293151" cy="3480232"/>
          </a:xfrm>
          <a:prstGeom prst="rect">
            <a:avLst/>
          </a:prstGeom>
        </p:spPr>
      </p:pic>
      <p:sp>
        <p:nvSpPr>
          <p:cNvPr id="11" name="Pfeil: nach oben gekrümmt 10">
            <a:extLst>
              <a:ext uri="{FF2B5EF4-FFF2-40B4-BE49-F238E27FC236}">
                <a16:creationId xmlns:a16="http://schemas.microsoft.com/office/drawing/2014/main" id="{0CFEE156-7C0B-49D0-B745-C57DD44423E8}"/>
              </a:ext>
            </a:extLst>
          </p:cNvPr>
          <p:cNvSpPr/>
          <p:nvPr/>
        </p:nvSpPr>
        <p:spPr>
          <a:xfrm>
            <a:off x="4810538" y="6051879"/>
            <a:ext cx="2607265" cy="541938"/>
          </a:xfrm>
          <a:prstGeom prst="curvedUpArrow">
            <a:avLst>
              <a:gd name="adj1" fmla="val 25000"/>
              <a:gd name="adj2" fmla="val 8978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3" name="Grafik 12">
            <a:extLst>
              <a:ext uri="{FF2B5EF4-FFF2-40B4-BE49-F238E27FC236}">
                <a16:creationId xmlns:a16="http://schemas.microsoft.com/office/drawing/2014/main" id="{0EE6F50F-E78E-40CB-A448-FDD7789D3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98649"/>
            <a:ext cx="2667000" cy="733425"/>
          </a:xfrm>
          <a:prstGeom prst="rect">
            <a:avLst/>
          </a:prstGeom>
        </p:spPr>
      </p:pic>
    </p:spTree>
    <p:extLst>
      <p:ext uri="{BB962C8B-B14F-4D97-AF65-F5344CB8AC3E}">
        <p14:creationId xmlns:p14="http://schemas.microsoft.com/office/powerpoint/2010/main" val="590827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FD5-3AB1-40A7-9209-EC39A4BE6149}"/>
              </a:ext>
            </a:extLst>
          </p:cNvPr>
          <p:cNvSpPr>
            <a:spLocks noGrp="1"/>
          </p:cNvSpPr>
          <p:nvPr>
            <p:ph type="title"/>
          </p:nvPr>
        </p:nvSpPr>
        <p:spPr>
          <a:xfrm>
            <a:off x="506896" y="364310"/>
            <a:ext cx="10515600" cy="1325563"/>
          </a:xfrm>
        </p:spPr>
        <p:txBody>
          <a:bodyPr/>
          <a:lstStyle/>
          <a:p>
            <a:pPr algn="ctr"/>
            <a:r>
              <a:rPr lang="de-DE" dirty="0"/>
              <a:t>Latein als Wurzel europäischer </a:t>
            </a:r>
            <a:br>
              <a:rPr lang="de-DE" dirty="0"/>
            </a:br>
            <a:r>
              <a:rPr lang="de-DE" dirty="0"/>
              <a:t>Kultur und Sprache </a:t>
            </a:r>
          </a:p>
        </p:txBody>
      </p:sp>
      <p:sp>
        <p:nvSpPr>
          <p:cNvPr id="3" name="Inhaltsplatzhalter 2">
            <a:extLst>
              <a:ext uri="{FF2B5EF4-FFF2-40B4-BE49-F238E27FC236}">
                <a16:creationId xmlns:a16="http://schemas.microsoft.com/office/drawing/2014/main" id="{03675BF7-A3A4-4718-87F9-8182A7E67ABE}"/>
              </a:ext>
            </a:extLst>
          </p:cNvPr>
          <p:cNvSpPr>
            <a:spLocks noGrp="1"/>
          </p:cNvSpPr>
          <p:nvPr>
            <p:ph idx="1"/>
          </p:nvPr>
        </p:nvSpPr>
        <p:spPr/>
        <p:txBody>
          <a:bodyPr/>
          <a:lstStyle/>
          <a:p>
            <a:r>
              <a:rPr lang="de-DE" dirty="0"/>
              <a:t>Die Römer haben überall ihre Spuren hinterlassen:</a:t>
            </a:r>
          </a:p>
          <a:p>
            <a:pPr lvl="1"/>
            <a:r>
              <a:rPr lang="de-DE" dirty="0"/>
              <a:t>Latein ist die Wurzel der sogenannten romanischen Sprachen: unter anderem Spanisch, Italienisch und Französisch. </a:t>
            </a:r>
          </a:p>
          <a:p>
            <a:pPr lvl="1"/>
            <a:r>
              <a:rPr lang="de-DE" dirty="0"/>
              <a:t>Latein hat viele europäische Sprachen beeinflusst: unter anderem Englisch und Deutsch. </a:t>
            </a:r>
          </a:p>
          <a:p>
            <a:pPr lvl="1"/>
            <a:endParaRPr lang="de-DE" dirty="0"/>
          </a:p>
          <a:p>
            <a:pPr lvl="1"/>
            <a:r>
              <a:rPr lang="de-DE" dirty="0" err="1"/>
              <a:t>amicus</a:t>
            </a:r>
            <a:r>
              <a:rPr lang="de-DE" dirty="0"/>
              <a:t> (Latein) = Freund =&gt; </a:t>
            </a:r>
            <a:r>
              <a:rPr lang="de-DE" dirty="0" err="1"/>
              <a:t>amigo</a:t>
            </a:r>
            <a:r>
              <a:rPr lang="de-DE" dirty="0"/>
              <a:t> (Spanisch) =&gt; </a:t>
            </a:r>
            <a:r>
              <a:rPr lang="de-DE" dirty="0" err="1"/>
              <a:t>amico</a:t>
            </a:r>
            <a:r>
              <a:rPr lang="de-DE" dirty="0"/>
              <a:t> (Italienisch) =&gt; </a:t>
            </a:r>
            <a:r>
              <a:rPr lang="de-DE" dirty="0" err="1"/>
              <a:t>ami</a:t>
            </a:r>
            <a:r>
              <a:rPr lang="de-DE" dirty="0"/>
              <a:t> (Französisch)</a:t>
            </a:r>
          </a:p>
          <a:p>
            <a:pPr lvl="1"/>
            <a:r>
              <a:rPr lang="de-DE" dirty="0"/>
              <a:t>mater (Latein) = Mutter =&gt; </a:t>
            </a:r>
            <a:r>
              <a:rPr lang="de-DE" dirty="0" err="1"/>
              <a:t>mother</a:t>
            </a:r>
            <a:r>
              <a:rPr lang="de-DE" dirty="0"/>
              <a:t> (Englisch) =&gt; </a:t>
            </a:r>
            <a:r>
              <a:rPr lang="de-DE" dirty="0" err="1"/>
              <a:t>madre</a:t>
            </a:r>
            <a:r>
              <a:rPr lang="de-DE" dirty="0"/>
              <a:t> (Spanisch und Italienisch) =&gt; </a:t>
            </a:r>
            <a:r>
              <a:rPr lang="de-DE" dirty="0" err="1"/>
              <a:t>mère</a:t>
            </a:r>
            <a:r>
              <a:rPr lang="de-DE" dirty="0"/>
              <a:t> (Französisch)</a:t>
            </a:r>
          </a:p>
          <a:p>
            <a:endParaRPr lang="de-DE" dirty="0"/>
          </a:p>
        </p:txBody>
      </p:sp>
      <p:pic>
        <p:nvPicPr>
          <p:cNvPr id="12" name="Grafik 11">
            <a:extLst>
              <a:ext uri="{FF2B5EF4-FFF2-40B4-BE49-F238E27FC236}">
                <a16:creationId xmlns:a16="http://schemas.microsoft.com/office/drawing/2014/main" id="{EC7F362F-BA3B-4700-B1E0-B8E1F8950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44659"/>
            <a:ext cx="2667000" cy="733425"/>
          </a:xfrm>
          <a:prstGeom prst="rect">
            <a:avLst/>
          </a:prstGeom>
        </p:spPr>
      </p:pic>
    </p:spTree>
    <p:extLst>
      <p:ext uri="{BB962C8B-B14F-4D97-AF65-F5344CB8AC3E}">
        <p14:creationId xmlns:p14="http://schemas.microsoft.com/office/powerpoint/2010/main" val="2988800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FD5-3AB1-40A7-9209-EC39A4BE6149}"/>
              </a:ext>
            </a:extLst>
          </p:cNvPr>
          <p:cNvSpPr>
            <a:spLocks noGrp="1"/>
          </p:cNvSpPr>
          <p:nvPr>
            <p:ph type="title"/>
          </p:nvPr>
        </p:nvSpPr>
        <p:spPr>
          <a:xfrm>
            <a:off x="334051" y="382277"/>
            <a:ext cx="10515600" cy="1325563"/>
          </a:xfrm>
        </p:spPr>
        <p:txBody>
          <a:bodyPr/>
          <a:lstStyle/>
          <a:p>
            <a:pPr algn="ctr"/>
            <a:r>
              <a:rPr lang="de-DE" dirty="0"/>
              <a:t>Latein ist allgegenwärtig</a:t>
            </a:r>
          </a:p>
        </p:txBody>
      </p:sp>
      <p:pic>
        <p:nvPicPr>
          <p:cNvPr id="22" name="Inhaltsplatzhalter 21" descr="Ein Bild, das Mann, stehend, Schild, groß enthält.&#10;&#10;Automatisch generierte Beschreibung">
            <a:extLst>
              <a:ext uri="{FF2B5EF4-FFF2-40B4-BE49-F238E27FC236}">
                <a16:creationId xmlns:a16="http://schemas.microsoft.com/office/drawing/2014/main" id="{5A056C4B-3A0A-4B28-B3DF-4A54791179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806095">
            <a:off x="9338351" y="2093142"/>
            <a:ext cx="2552700" cy="3829050"/>
          </a:xfrm>
        </p:spPr>
      </p:pic>
      <p:pic>
        <p:nvPicPr>
          <p:cNvPr id="13" name="Grafik 12">
            <a:extLst>
              <a:ext uri="{FF2B5EF4-FFF2-40B4-BE49-F238E27FC236}">
                <a16:creationId xmlns:a16="http://schemas.microsoft.com/office/drawing/2014/main" id="{0EE6F50F-E78E-40CB-A448-FDD7789D3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98649"/>
            <a:ext cx="2667000" cy="733425"/>
          </a:xfrm>
          <a:prstGeom prst="rect">
            <a:avLst/>
          </a:prstGeom>
        </p:spPr>
      </p:pic>
      <p:pic>
        <p:nvPicPr>
          <p:cNvPr id="8" name="Grafik 7" descr="Ein Bild, das Text, Mädchen, Foto, stehend enthält.&#10;&#10;Automatisch generierte Beschreibung">
            <a:extLst>
              <a:ext uri="{FF2B5EF4-FFF2-40B4-BE49-F238E27FC236}">
                <a16:creationId xmlns:a16="http://schemas.microsoft.com/office/drawing/2014/main" id="{9CB4D388-1613-40E1-A429-826F373C7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33167">
            <a:off x="7798169" y="3089270"/>
            <a:ext cx="2674099" cy="3743739"/>
          </a:xfrm>
          <a:prstGeom prst="rect">
            <a:avLst/>
          </a:prstGeom>
        </p:spPr>
      </p:pic>
      <p:pic>
        <p:nvPicPr>
          <p:cNvPr id="14" name="Grafik 13" descr="Ein Bild, das Mann, schwarz, Wasser, Spieler enthält.&#10;&#10;Automatisch generierte Beschreibung">
            <a:extLst>
              <a:ext uri="{FF2B5EF4-FFF2-40B4-BE49-F238E27FC236}">
                <a16:creationId xmlns:a16="http://schemas.microsoft.com/office/drawing/2014/main" id="{58A96122-E25F-4E0B-B441-0241331C1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8670">
            <a:off x="5691003" y="1504848"/>
            <a:ext cx="2714625" cy="4038600"/>
          </a:xfrm>
          <a:prstGeom prst="rect">
            <a:avLst/>
          </a:prstGeom>
        </p:spPr>
      </p:pic>
      <p:pic>
        <p:nvPicPr>
          <p:cNvPr id="17" name="Grafik 16" descr="Ein Bild, das Person, lächelnd, Mann, Frau enthält.&#10;&#10;Automatisch generierte Beschreibung">
            <a:extLst>
              <a:ext uri="{FF2B5EF4-FFF2-40B4-BE49-F238E27FC236}">
                <a16:creationId xmlns:a16="http://schemas.microsoft.com/office/drawing/2014/main" id="{DC574E9C-2066-4C25-9DD8-EED4E628E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25551">
            <a:off x="184162" y="2351899"/>
            <a:ext cx="2674294" cy="3794606"/>
          </a:xfrm>
          <a:prstGeom prst="rect">
            <a:avLst/>
          </a:prstGeom>
        </p:spPr>
      </p:pic>
      <p:pic>
        <p:nvPicPr>
          <p:cNvPr id="19" name="Grafik 18" descr="Ein Bild, das Person, jung, stehend, Mann enthält.&#10;&#10;Automatisch generierte Beschreibung">
            <a:extLst>
              <a:ext uri="{FF2B5EF4-FFF2-40B4-BE49-F238E27FC236}">
                <a16:creationId xmlns:a16="http://schemas.microsoft.com/office/drawing/2014/main" id="{7E5F895B-66D0-464D-B1B7-6797036C4B89}"/>
              </a:ext>
            </a:extLst>
          </p:cNvPr>
          <p:cNvPicPr>
            <a:picLocks noChangeAspect="1"/>
          </p:cNvPicPr>
          <p:nvPr/>
        </p:nvPicPr>
        <p:blipFill rotWithShape="1">
          <a:blip r:embed="rId7">
            <a:extLst>
              <a:ext uri="{28A0092B-C50C-407E-A947-70E740481C1C}">
                <a14:useLocalDpi xmlns:a14="http://schemas.microsoft.com/office/drawing/2010/main" val="0"/>
              </a:ext>
            </a:extLst>
          </a:blip>
          <a:srcRect l="11266" r="10822"/>
          <a:stretch/>
        </p:blipFill>
        <p:spPr>
          <a:xfrm>
            <a:off x="2725661" y="2701389"/>
            <a:ext cx="3339548" cy="3095625"/>
          </a:xfrm>
          <a:prstGeom prst="rect">
            <a:avLst/>
          </a:prstGeom>
        </p:spPr>
      </p:pic>
      <p:sp>
        <p:nvSpPr>
          <p:cNvPr id="20" name="Textfeld 19">
            <a:extLst>
              <a:ext uri="{FF2B5EF4-FFF2-40B4-BE49-F238E27FC236}">
                <a16:creationId xmlns:a16="http://schemas.microsoft.com/office/drawing/2014/main" id="{4A66A4A1-FF54-4D52-89EB-37C213549359}"/>
              </a:ext>
            </a:extLst>
          </p:cNvPr>
          <p:cNvSpPr txBox="1"/>
          <p:nvPr/>
        </p:nvSpPr>
        <p:spPr>
          <a:xfrm>
            <a:off x="3290122" y="5721488"/>
            <a:ext cx="2078005" cy="369332"/>
          </a:xfrm>
          <a:prstGeom prst="rect">
            <a:avLst/>
          </a:prstGeom>
          <a:noFill/>
        </p:spPr>
        <p:txBody>
          <a:bodyPr wrap="none" rtlCol="0">
            <a:spAutoFit/>
          </a:bodyPr>
          <a:lstStyle/>
          <a:p>
            <a:r>
              <a:rPr lang="de-DE" dirty="0" err="1"/>
              <a:t>Exspecto</a:t>
            </a:r>
            <a:r>
              <a:rPr lang="de-DE" dirty="0"/>
              <a:t> </a:t>
            </a:r>
            <a:r>
              <a:rPr lang="de-DE" dirty="0" err="1"/>
              <a:t>patronum</a:t>
            </a:r>
            <a:r>
              <a:rPr lang="de-DE" dirty="0"/>
              <a:t>!</a:t>
            </a:r>
          </a:p>
        </p:txBody>
      </p:sp>
    </p:spTree>
    <p:extLst>
      <p:ext uri="{BB962C8B-B14F-4D97-AF65-F5344CB8AC3E}">
        <p14:creationId xmlns:p14="http://schemas.microsoft.com/office/powerpoint/2010/main" val="213199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Bridging a Space Portal by rekazan">
            <a:extLst>
              <a:ext uri="{FF2B5EF4-FFF2-40B4-BE49-F238E27FC236}">
                <a16:creationId xmlns:a16="http://schemas.microsoft.com/office/drawing/2014/main" id="{6F3CB14E-14DA-46DF-95C1-C8D9BD4E6F83}"/>
              </a:ext>
            </a:extLst>
          </p:cNvPr>
          <p:cNvPicPr/>
          <p:nvPr/>
        </p:nvPicPr>
        <p:blipFill rotWithShape="1">
          <a:blip r:embed="rId2" cstate="print">
            <a:extLst>
              <a:ext uri="{28A0092B-C50C-407E-A947-70E740481C1C}">
                <a14:useLocalDpi xmlns:a14="http://schemas.microsoft.com/office/drawing/2010/main" val="0"/>
              </a:ext>
            </a:extLst>
          </a:blip>
          <a:srcRect b="5687"/>
          <a:stretch/>
        </p:blipFill>
        <p:spPr bwMode="auto">
          <a:xfrm>
            <a:off x="489710" y="1674398"/>
            <a:ext cx="1177166" cy="1450828"/>
          </a:xfrm>
          <a:prstGeom prst="rect">
            <a:avLst/>
          </a:prstGeom>
          <a:noFill/>
          <a:ln>
            <a:noFill/>
          </a:ln>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E795FF30-C57E-4028-8C20-4B0E9F31CCA1}"/>
              </a:ext>
            </a:extLst>
          </p:cNvPr>
          <p:cNvSpPr txBox="1"/>
          <p:nvPr/>
        </p:nvSpPr>
        <p:spPr>
          <a:xfrm>
            <a:off x="17082" y="3105834"/>
            <a:ext cx="2130591" cy="646331"/>
          </a:xfrm>
          <a:prstGeom prst="rect">
            <a:avLst/>
          </a:prstGeom>
          <a:noFill/>
        </p:spPr>
        <p:txBody>
          <a:bodyPr wrap="square" rtlCol="0">
            <a:spAutoFit/>
          </a:bodyPr>
          <a:lstStyle/>
          <a:p>
            <a:r>
              <a:rPr lang="de-DE" dirty="0"/>
              <a:t>Ein Portal – lateinisch </a:t>
            </a:r>
            <a:r>
              <a:rPr lang="de-DE" dirty="0" err="1"/>
              <a:t>porta</a:t>
            </a:r>
            <a:r>
              <a:rPr lang="de-DE" dirty="0"/>
              <a:t>=Tür</a:t>
            </a:r>
          </a:p>
        </p:txBody>
      </p:sp>
      <p:pic>
        <p:nvPicPr>
          <p:cNvPr id="7" name="Grafik 6">
            <a:extLst>
              <a:ext uri="{FF2B5EF4-FFF2-40B4-BE49-F238E27FC236}">
                <a16:creationId xmlns:a16="http://schemas.microsoft.com/office/drawing/2014/main" id="{65152011-ABE0-4041-B5D2-1D15B2D5331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9482" y="996610"/>
            <a:ext cx="2722382" cy="1586012"/>
          </a:xfrm>
          <a:prstGeom prst="rect">
            <a:avLst/>
          </a:prstGeom>
          <a:noFill/>
          <a:ln>
            <a:noFill/>
          </a:ln>
        </p:spPr>
      </p:pic>
      <p:sp>
        <p:nvSpPr>
          <p:cNvPr id="8" name="Textfeld 7">
            <a:extLst>
              <a:ext uri="{FF2B5EF4-FFF2-40B4-BE49-F238E27FC236}">
                <a16:creationId xmlns:a16="http://schemas.microsoft.com/office/drawing/2014/main" id="{7C71BA2A-844F-4B3C-901A-99C69475937D}"/>
              </a:ext>
            </a:extLst>
          </p:cNvPr>
          <p:cNvSpPr txBox="1"/>
          <p:nvPr/>
        </p:nvSpPr>
        <p:spPr>
          <a:xfrm>
            <a:off x="8882331" y="2569549"/>
            <a:ext cx="3157018" cy="369332"/>
          </a:xfrm>
          <a:prstGeom prst="rect">
            <a:avLst/>
          </a:prstGeom>
          <a:noFill/>
        </p:spPr>
        <p:txBody>
          <a:bodyPr wrap="none" rtlCol="0">
            <a:spAutoFit/>
          </a:bodyPr>
          <a:lstStyle/>
          <a:p>
            <a:r>
              <a:rPr lang="de-DE" dirty="0"/>
              <a:t>Video – lateinisch </a:t>
            </a:r>
            <a:r>
              <a:rPr lang="de-DE" dirty="0" err="1"/>
              <a:t>videre</a:t>
            </a:r>
            <a:r>
              <a:rPr lang="de-DE" dirty="0"/>
              <a:t>=sehen</a:t>
            </a:r>
          </a:p>
        </p:txBody>
      </p:sp>
      <p:pic>
        <p:nvPicPr>
          <p:cNvPr id="9" name="Grafik 8">
            <a:extLst>
              <a:ext uri="{FF2B5EF4-FFF2-40B4-BE49-F238E27FC236}">
                <a16:creationId xmlns:a16="http://schemas.microsoft.com/office/drawing/2014/main" id="{021DE416-9D93-422E-8FA1-72EC9E3C1419}"/>
              </a:ext>
            </a:extLst>
          </p:cNvPr>
          <p:cNvPicPr/>
          <p:nvPr/>
        </p:nvPicPr>
        <p:blipFill rotWithShape="1">
          <a:blip r:embed="rId4">
            <a:extLst>
              <a:ext uri="{28A0092B-C50C-407E-A947-70E740481C1C}">
                <a14:useLocalDpi xmlns:a14="http://schemas.microsoft.com/office/drawing/2010/main" val="0"/>
              </a:ext>
            </a:extLst>
          </a:blip>
          <a:srcRect l="10185" t="5456" r="13190" b="3978"/>
          <a:stretch/>
        </p:blipFill>
        <p:spPr bwMode="auto">
          <a:xfrm>
            <a:off x="2493686" y="1311965"/>
            <a:ext cx="1177166" cy="1813261"/>
          </a:xfrm>
          <a:prstGeom prst="rect">
            <a:avLst/>
          </a:prstGeom>
          <a:noFill/>
          <a:ln>
            <a:noFill/>
          </a:ln>
          <a:extLst>
            <a:ext uri="{53640926-AAD7-44D8-BBD7-CCE9431645EC}">
              <a14:shadowObscured xmlns:a14="http://schemas.microsoft.com/office/drawing/2010/main"/>
            </a:ext>
          </a:extLst>
        </p:spPr>
      </p:pic>
      <p:sp>
        <p:nvSpPr>
          <p:cNvPr id="10" name="Textfeld 9">
            <a:extLst>
              <a:ext uri="{FF2B5EF4-FFF2-40B4-BE49-F238E27FC236}">
                <a16:creationId xmlns:a16="http://schemas.microsoft.com/office/drawing/2014/main" id="{373D0D39-7F6C-4612-B73D-91495CBB4DE2}"/>
              </a:ext>
            </a:extLst>
          </p:cNvPr>
          <p:cNvSpPr txBox="1"/>
          <p:nvPr/>
        </p:nvSpPr>
        <p:spPr>
          <a:xfrm>
            <a:off x="2423329" y="3085074"/>
            <a:ext cx="1504950" cy="923330"/>
          </a:xfrm>
          <a:prstGeom prst="rect">
            <a:avLst/>
          </a:prstGeom>
          <a:noFill/>
        </p:spPr>
        <p:txBody>
          <a:bodyPr wrap="square" rtlCol="0">
            <a:spAutoFit/>
          </a:bodyPr>
          <a:lstStyle/>
          <a:p>
            <a:pPr algn="ctr"/>
            <a:r>
              <a:rPr lang="de-DE" dirty="0"/>
              <a:t>Statue – lateinisch </a:t>
            </a:r>
            <a:r>
              <a:rPr lang="de-DE" dirty="0" err="1"/>
              <a:t>statua</a:t>
            </a:r>
            <a:endParaRPr lang="de-DE" dirty="0"/>
          </a:p>
        </p:txBody>
      </p:sp>
      <p:pic>
        <p:nvPicPr>
          <p:cNvPr id="11" name="Grafik 10" descr="Stromverbrauch Aquarium">
            <a:extLst>
              <a:ext uri="{FF2B5EF4-FFF2-40B4-BE49-F238E27FC236}">
                <a16:creationId xmlns:a16="http://schemas.microsoft.com/office/drawing/2014/main" id="{C2196AB8-A5F0-4D49-BD07-163CE07C1A5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9686" y="1980714"/>
            <a:ext cx="3262225" cy="1586012"/>
          </a:xfrm>
          <a:prstGeom prst="rect">
            <a:avLst/>
          </a:prstGeom>
          <a:noFill/>
          <a:ln>
            <a:noFill/>
          </a:ln>
        </p:spPr>
      </p:pic>
      <p:sp>
        <p:nvSpPr>
          <p:cNvPr id="13" name="Textfeld 12">
            <a:extLst>
              <a:ext uri="{FF2B5EF4-FFF2-40B4-BE49-F238E27FC236}">
                <a16:creationId xmlns:a16="http://schemas.microsoft.com/office/drawing/2014/main" id="{403814F7-898C-4339-8648-22229559AC15}"/>
              </a:ext>
            </a:extLst>
          </p:cNvPr>
          <p:cNvSpPr txBox="1"/>
          <p:nvPr/>
        </p:nvSpPr>
        <p:spPr>
          <a:xfrm>
            <a:off x="4797075" y="3566726"/>
            <a:ext cx="3536737" cy="369332"/>
          </a:xfrm>
          <a:prstGeom prst="rect">
            <a:avLst/>
          </a:prstGeom>
          <a:noFill/>
        </p:spPr>
        <p:txBody>
          <a:bodyPr wrap="none" rtlCol="0">
            <a:spAutoFit/>
          </a:bodyPr>
          <a:lstStyle/>
          <a:p>
            <a:r>
              <a:rPr lang="de-DE" dirty="0"/>
              <a:t>Aquarium – lateinisch </a:t>
            </a:r>
            <a:r>
              <a:rPr lang="de-DE" dirty="0" err="1"/>
              <a:t>aqua</a:t>
            </a:r>
            <a:r>
              <a:rPr lang="de-DE" dirty="0"/>
              <a:t>=Wasser</a:t>
            </a:r>
          </a:p>
        </p:txBody>
      </p:sp>
      <p:pic>
        <p:nvPicPr>
          <p:cNvPr id="14" name="Grafik 13" descr=" ">
            <a:extLst>
              <a:ext uri="{FF2B5EF4-FFF2-40B4-BE49-F238E27FC236}">
                <a16:creationId xmlns:a16="http://schemas.microsoft.com/office/drawing/2014/main" id="{597C2387-AF97-49BD-83C0-FD9604E3420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60042" y="3085074"/>
            <a:ext cx="2879307" cy="1586012"/>
          </a:xfrm>
          <a:prstGeom prst="rect">
            <a:avLst/>
          </a:prstGeom>
          <a:noFill/>
          <a:ln>
            <a:noFill/>
          </a:ln>
        </p:spPr>
      </p:pic>
      <p:sp>
        <p:nvSpPr>
          <p:cNvPr id="15" name="Textfeld 14">
            <a:extLst>
              <a:ext uri="{FF2B5EF4-FFF2-40B4-BE49-F238E27FC236}">
                <a16:creationId xmlns:a16="http://schemas.microsoft.com/office/drawing/2014/main" id="{2212FCDC-3AF1-423A-A0CD-BF9B56DB9C80}"/>
              </a:ext>
            </a:extLst>
          </p:cNvPr>
          <p:cNvSpPr txBox="1"/>
          <p:nvPr/>
        </p:nvSpPr>
        <p:spPr>
          <a:xfrm>
            <a:off x="9272152" y="4659444"/>
            <a:ext cx="2655086" cy="369332"/>
          </a:xfrm>
          <a:prstGeom prst="rect">
            <a:avLst/>
          </a:prstGeom>
          <a:noFill/>
        </p:spPr>
        <p:txBody>
          <a:bodyPr wrap="none" rtlCol="0">
            <a:spAutoFit/>
          </a:bodyPr>
          <a:lstStyle/>
          <a:p>
            <a:r>
              <a:rPr lang="de-DE" dirty="0"/>
              <a:t>Tabelle – lateinisch </a:t>
            </a:r>
            <a:r>
              <a:rPr lang="de-DE" dirty="0" err="1"/>
              <a:t>tabula</a:t>
            </a:r>
            <a:endParaRPr lang="de-DE" dirty="0"/>
          </a:p>
        </p:txBody>
      </p:sp>
      <p:pic>
        <p:nvPicPr>
          <p:cNvPr id="17" name="Grafik 16" descr="Ein Bild, das Tasse, Tisch, Orangen, Essen enthält.&#10;&#10;Automatisch generierte Beschreibung">
            <a:extLst>
              <a:ext uri="{FF2B5EF4-FFF2-40B4-BE49-F238E27FC236}">
                <a16:creationId xmlns:a16="http://schemas.microsoft.com/office/drawing/2014/main" id="{274C529C-4FBB-4C0F-9977-6069F658EAED}"/>
              </a:ext>
            </a:extLst>
          </p:cNvPr>
          <p:cNvPicPr>
            <a:picLocks noChangeAspect="1"/>
          </p:cNvPicPr>
          <p:nvPr/>
        </p:nvPicPr>
        <p:blipFill rotWithShape="1">
          <a:blip r:embed="rId7">
            <a:extLst>
              <a:ext uri="{28A0092B-C50C-407E-A947-70E740481C1C}">
                <a14:useLocalDpi xmlns:a14="http://schemas.microsoft.com/office/drawing/2010/main" val="0"/>
              </a:ext>
            </a:extLst>
          </a:blip>
          <a:srcRect l="12665" r="14370"/>
          <a:stretch/>
        </p:blipFill>
        <p:spPr>
          <a:xfrm>
            <a:off x="208416" y="4135847"/>
            <a:ext cx="2558210" cy="1831924"/>
          </a:xfrm>
          <a:prstGeom prst="rect">
            <a:avLst/>
          </a:prstGeom>
        </p:spPr>
      </p:pic>
      <p:sp>
        <p:nvSpPr>
          <p:cNvPr id="18" name="Textfeld 17">
            <a:extLst>
              <a:ext uri="{FF2B5EF4-FFF2-40B4-BE49-F238E27FC236}">
                <a16:creationId xmlns:a16="http://schemas.microsoft.com/office/drawing/2014/main" id="{5151DB7D-4AC5-417C-BFAA-60B08A2342D4}"/>
              </a:ext>
            </a:extLst>
          </p:cNvPr>
          <p:cNvSpPr txBox="1"/>
          <p:nvPr/>
        </p:nvSpPr>
        <p:spPr>
          <a:xfrm>
            <a:off x="356897" y="5992714"/>
            <a:ext cx="2229852" cy="923330"/>
          </a:xfrm>
          <a:prstGeom prst="rect">
            <a:avLst/>
          </a:prstGeom>
          <a:noFill/>
        </p:spPr>
        <p:txBody>
          <a:bodyPr wrap="square" rtlCol="0">
            <a:spAutoFit/>
          </a:bodyPr>
          <a:lstStyle/>
          <a:p>
            <a:r>
              <a:rPr lang="de-DE" dirty="0"/>
              <a:t>Multivitaminsaft – lateinisch </a:t>
            </a:r>
            <a:r>
              <a:rPr lang="de-DE" dirty="0" err="1"/>
              <a:t>multi</a:t>
            </a:r>
            <a:r>
              <a:rPr lang="de-DE" dirty="0"/>
              <a:t>=viele, </a:t>
            </a:r>
            <a:r>
              <a:rPr lang="de-DE" dirty="0" err="1"/>
              <a:t>vita</a:t>
            </a:r>
            <a:r>
              <a:rPr lang="de-DE" dirty="0"/>
              <a:t>=Leben </a:t>
            </a:r>
          </a:p>
        </p:txBody>
      </p:sp>
      <p:pic>
        <p:nvPicPr>
          <p:cNvPr id="19" name="Grafik 18">
            <a:extLst>
              <a:ext uri="{FF2B5EF4-FFF2-40B4-BE49-F238E27FC236}">
                <a16:creationId xmlns:a16="http://schemas.microsoft.com/office/drawing/2014/main" id="{F4DCA888-ADF9-410D-8511-E3F3E7670D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303219" y="4026233"/>
            <a:ext cx="3262225" cy="2185436"/>
          </a:xfrm>
          <a:prstGeom prst="rect">
            <a:avLst/>
          </a:prstGeom>
          <a:noFill/>
          <a:ln>
            <a:noFill/>
          </a:ln>
        </p:spPr>
      </p:pic>
      <p:sp>
        <p:nvSpPr>
          <p:cNvPr id="20" name="Textfeld 19">
            <a:extLst>
              <a:ext uri="{FF2B5EF4-FFF2-40B4-BE49-F238E27FC236}">
                <a16:creationId xmlns:a16="http://schemas.microsoft.com/office/drawing/2014/main" id="{A0483C27-B06B-47DE-9ADE-FBA6DA6C8E2C}"/>
              </a:ext>
            </a:extLst>
          </p:cNvPr>
          <p:cNvSpPr txBox="1"/>
          <p:nvPr/>
        </p:nvSpPr>
        <p:spPr>
          <a:xfrm>
            <a:off x="3497645" y="6211669"/>
            <a:ext cx="3150158" cy="646331"/>
          </a:xfrm>
          <a:prstGeom prst="rect">
            <a:avLst/>
          </a:prstGeom>
          <a:noFill/>
        </p:spPr>
        <p:txBody>
          <a:bodyPr wrap="none" rtlCol="0">
            <a:spAutoFit/>
          </a:bodyPr>
          <a:lstStyle/>
          <a:p>
            <a:r>
              <a:rPr lang="de-DE" dirty="0"/>
              <a:t>Der Imperator :-D</a:t>
            </a:r>
          </a:p>
          <a:p>
            <a:r>
              <a:rPr lang="de-DE" dirty="0"/>
              <a:t>lateinisch </a:t>
            </a:r>
            <a:r>
              <a:rPr lang="de-DE" dirty="0" err="1"/>
              <a:t>imperator</a:t>
            </a:r>
            <a:r>
              <a:rPr lang="de-DE" dirty="0"/>
              <a:t>=Herrscher</a:t>
            </a:r>
          </a:p>
        </p:txBody>
      </p:sp>
      <p:pic>
        <p:nvPicPr>
          <p:cNvPr id="22" name="Grafik 21" descr="Ein Bild, das Gras, Rock, Gebäude, Stein enthält.&#10;&#10;Automatisch generierte Beschreibung">
            <a:extLst>
              <a:ext uri="{FF2B5EF4-FFF2-40B4-BE49-F238E27FC236}">
                <a16:creationId xmlns:a16="http://schemas.microsoft.com/office/drawing/2014/main" id="{B098A9A4-7C1C-4711-BABF-8EA44FEC57D2}"/>
              </a:ext>
            </a:extLst>
          </p:cNvPr>
          <p:cNvPicPr>
            <a:picLocks noChangeAspect="1"/>
          </p:cNvPicPr>
          <p:nvPr/>
        </p:nvPicPr>
        <p:blipFill rotWithShape="1">
          <a:blip r:embed="rId9">
            <a:extLst>
              <a:ext uri="{28A0092B-C50C-407E-A947-70E740481C1C}">
                <a14:useLocalDpi xmlns:a14="http://schemas.microsoft.com/office/drawing/2010/main" val="0"/>
              </a:ext>
            </a:extLst>
          </a:blip>
          <a:srcRect t="15658"/>
          <a:stretch/>
        </p:blipFill>
        <p:spPr>
          <a:xfrm>
            <a:off x="7089956" y="4946778"/>
            <a:ext cx="3262225" cy="1829224"/>
          </a:xfrm>
          <a:prstGeom prst="rect">
            <a:avLst/>
          </a:prstGeom>
        </p:spPr>
      </p:pic>
      <p:sp>
        <p:nvSpPr>
          <p:cNvPr id="23" name="Textfeld 22">
            <a:extLst>
              <a:ext uri="{FF2B5EF4-FFF2-40B4-BE49-F238E27FC236}">
                <a16:creationId xmlns:a16="http://schemas.microsoft.com/office/drawing/2014/main" id="{282873AA-E890-4D67-988D-AC4457466A46}"/>
              </a:ext>
            </a:extLst>
          </p:cNvPr>
          <p:cNvSpPr txBox="1"/>
          <p:nvPr/>
        </p:nvSpPr>
        <p:spPr>
          <a:xfrm>
            <a:off x="10343588" y="5645291"/>
            <a:ext cx="1695761" cy="923330"/>
          </a:xfrm>
          <a:prstGeom prst="rect">
            <a:avLst/>
          </a:prstGeom>
          <a:noFill/>
        </p:spPr>
        <p:txBody>
          <a:bodyPr wrap="square" rtlCol="0">
            <a:spAutoFit/>
          </a:bodyPr>
          <a:lstStyle/>
          <a:p>
            <a:r>
              <a:rPr lang="de-DE" dirty="0"/>
              <a:t>Mauer – lateinisch </a:t>
            </a:r>
            <a:r>
              <a:rPr lang="de-DE" dirty="0" err="1"/>
              <a:t>murus</a:t>
            </a:r>
            <a:r>
              <a:rPr lang="de-DE" dirty="0"/>
              <a:t> </a:t>
            </a:r>
          </a:p>
        </p:txBody>
      </p:sp>
      <p:sp>
        <p:nvSpPr>
          <p:cNvPr id="21" name="Titel 1">
            <a:extLst>
              <a:ext uri="{FF2B5EF4-FFF2-40B4-BE49-F238E27FC236}">
                <a16:creationId xmlns:a16="http://schemas.microsoft.com/office/drawing/2014/main" id="{AAAFF255-A04A-467F-B3CF-18BF0CE9F88F}"/>
              </a:ext>
            </a:extLst>
          </p:cNvPr>
          <p:cNvSpPr>
            <a:spLocks noGrp="1"/>
          </p:cNvSpPr>
          <p:nvPr>
            <p:ph type="title"/>
          </p:nvPr>
        </p:nvSpPr>
        <p:spPr>
          <a:xfrm>
            <a:off x="838200" y="180127"/>
            <a:ext cx="10515600" cy="1325563"/>
          </a:xfrm>
        </p:spPr>
        <p:txBody>
          <a:bodyPr/>
          <a:lstStyle/>
          <a:p>
            <a:pPr algn="ctr"/>
            <a:r>
              <a:rPr lang="de-DE" dirty="0"/>
              <a:t>Latein ist allgegenwärtig</a:t>
            </a:r>
          </a:p>
        </p:txBody>
      </p:sp>
      <p:pic>
        <p:nvPicPr>
          <p:cNvPr id="24" name="Grafik 23">
            <a:extLst>
              <a:ext uri="{FF2B5EF4-FFF2-40B4-BE49-F238E27FC236}">
                <a16:creationId xmlns:a16="http://schemas.microsoft.com/office/drawing/2014/main" id="{8C7B5F27-5C3B-4F69-ABA1-F0D6E2A09A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93392"/>
            <a:ext cx="2667000" cy="733425"/>
          </a:xfrm>
          <a:prstGeom prst="rect">
            <a:avLst/>
          </a:prstGeom>
        </p:spPr>
      </p:pic>
    </p:spTree>
    <p:extLst>
      <p:ext uri="{BB962C8B-B14F-4D97-AF65-F5344CB8AC3E}">
        <p14:creationId xmlns:p14="http://schemas.microsoft.com/office/powerpoint/2010/main" val="27540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56F73-C40C-4A1C-9AFD-890598C54C06}"/>
              </a:ext>
            </a:extLst>
          </p:cNvPr>
          <p:cNvSpPr>
            <a:spLocks noGrp="1"/>
          </p:cNvSpPr>
          <p:nvPr>
            <p:ph type="title"/>
          </p:nvPr>
        </p:nvSpPr>
        <p:spPr/>
        <p:txBody>
          <a:bodyPr/>
          <a:lstStyle/>
          <a:p>
            <a:pPr algn="ctr"/>
            <a:r>
              <a:rPr lang="de-DE" dirty="0"/>
              <a:t>Latein als Wissenschaftssprache</a:t>
            </a:r>
          </a:p>
        </p:txBody>
      </p:sp>
      <p:sp>
        <p:nvSpPr>
          <p:cNvPr id="3" name="Inhaltsplatzhalter 2">
            <a:extLst>
              <a:ext uri="{FF2B5EF4-FFF2-40B4-BE49-F238E27FC236}">
                <a16:creationId xmlns:a16="http://schemas.microsoft.com/office/drawing/2014/main" id="{19610B40-94D1-44CB-B070-AFDF3C53A4C5}"/>
              </a:ext>
            </a:extLst>
          </p:cNvPr>
          <p:cNvSpPr>
            <a:spLocks noGrp="1"/>
          </p:cNvSpPr>
          <p:nvPr>
            <p:ph idx="1"/>
          </p:nvPr>
        </p:nvSpPr>
        <p:spPr/>
        <p:txBody>
          <a:bodyPr>
            <a:normAutofit fontScale="92500" lnSpcReduction="20000"/>
          </a:bodyPr>
          <a:lstStyle/>
          <a:p>
            <a:r>
              <a:rPr lang="de-DE" dirty="0"/>
              <a:t>In der Medizin (</a:t>
            </a:r>
            <a:r>
              <a:rPr lang="de-DE" dirty="0" err="1"/>
              <a:t>medicina</a:t>
            </a:r>
            <a:r>
              <a:rPr lang="de-DE" dirty="0"/>
              <a:t> = Heilmittel):</a:t>
            </a:r>
          </a:p>
          <a:p>
            <a:pPr lvl="1"/>
            <a:r>
              <a:rPr lang="de-DE" dirty="0"/>
              <a:t>Fraktur – </a:t>
            </a:r>
            <a:r>
              <a:rPr lang="de-DE" dirty="0" err="1"/>
              <a:t>frangere</a:t>
            </a:r>
            <a:r>
              <a:rPr lang="de-DE" dirty="0"/>
              <a:t> = brechen</a:t>
            </a:r>
          </a:p>
          <a:p>
            <a:pPr lvl="1"/>
            <a:r>
              <a:rPr lang="de-DE" dirty="0"/>
              <a:t>Kardiologie – </a:t>
            </a:r>
            <a:r>
              <a:rPr lang="de-DE" dirty="0" err="1"/>
              <a:t>cor</a:t>
            </a:r>
            <a:r>
              <a:rPr lang="de-DE" dirty="0"/>
              <a:t>, </a:t>
            </a:r>
            <a:r>
              <a:rPr lang="de-DE" dirty="0" err="1"/>
              <a:t>cordis</a:t>
            </a:r>
            <a:r>
              <a:rPr lang="de-DE" dirty="0"/>
              <a:t> – das Herz</a:t>
            </a:r>
          </a:p>
          <a:p>
            <a:pPr lvl="1"/>
            <a:r>
              <a:rPr lang="de-DE" dirty="0"/>
              <a:t>Läsion – </a:t>
            </a:r>
            <a:r>
              <a:rPr lang="de-DE" dirty="0" err="1"/>
              <a:t>laesio</a:t>
            </a:r>
            <a:r>
              <a:rPr lang="de-DE" dirty="0"/>
              <a:t> = Verletzung / </a:t>
            </a:r>
            <a:r>
              <a:rPr lang="de-DE" dirty="0" err="1"/>
              <a:t>laedere</a:t>
            </a:r>
            <a:r>
              <a:rPr lang="de-DE" dirty="0"/>
              <a:t> =verletzen</a:t>
            </a:r>
          </a:p>
          <a:p>
            <a:r>
              <a:rPr lang="de-DE" dirty="0"/>
              <a:t>In Jura (ius, </a:t>
            </a:r>
            <a:r>
              <a:rPr lang="de-DE" dirty="0" err="1"/>
              <a:t>iuris</a:t>
            </a:r>
            <a:r>
              <a:rPr lang="de-DE" dirty="0"/>
              <a:t> = das Recht):</a:t>
            </a:r>
          </a:p>
          <a:p>
            <a:pPr lvl="1"/>
            <a:r>
              <a:rPr lang="de-DE" dirty="0"/>
              <a:t>Conditio sine qua non – eine notwendige Bedingung</a:t>
            </a:r>
          </a:p>
          <a:p>
            <a:pPr lvl="1"/>
            <a:r>
              <a:rPr lang="de-DE" dirty="0"/>
              <a:t>In </a:t>
            </a:r>
            <a:r>
              <a:rPr lang="de-DE" dirty="0" err="1"/>
              <a:t>dubio</a:t>
            </a:r>
            <a:r>
              <a:rPr lang="de-DE" dirty="0"/>
              <a:t> pro </a:t>
            </a:r>
            <a:r>
              <a:rPr lang="de-DE" dirty="0" err="1"/>
              <a:t>reo</a:t>
            </a:r>
            <a:r>
              <a:rPr lang="de-DE" dirty="0"/>
              <a:t> – im Zweifel für den Angeklagten</a:t>
            </a:r>
          </a:p>
          <a:p>
            <a:pPr lvl="1"/>
            <a:r>
              <a:rPr lang="de-DE" dirty="0"/>
              <a:t>Pacta </a:t>
            </a:r>
            <a:r>
              <a:rPr lang="de-DE" dirty="0" err="1"/>
              <a:t>sunt</a:t>
            </a:r>
            <a:r>
              <a:rPr lang="de-DE" dirty="0"/>
              <a:t> servanda – Verträge sind einzuhalten</a:t>
            </a:r>
          </a:p>
          <a:p>
            <a:r>
              <a:rPr lang="de-DE" dirty="0"/>
              <a:t>In der Mathematik (ausnahmsweise aus dem Altgriechischen ;)):</a:t>
            </a:r>
          </a:p>
          <a:p>
            <a:pPr lvl="1"/>
            <a:r>
              <a:rPr lang="de-DE" dirty="0"/>
              <a:t>Dezimalsystem – </a:t>
            </a:r>
            <a:r>
              <a:rPr lang="de-DE" dirty="0" err="1"/>
              <a:t>decem</a:t>
            </a:r>
            <a:r>
              <a:rPr lang="de-DE" dirty="0"/>
              <a:t> = zehn</a:t>
            </a:r>
          </a:p>
          <a:p>
            <a:pPr lvl="1"/>
            <a:r>
              <a:rPr lang="de-DE" dirty="0"/>
              <a:t>Addieren – </a:t>
            </a:r>
            <a:r>
              <a:rPr lang="de-DE" dirty="0" err="1"/>
              <a:t>addere</a:t>
            </a:r>
            <a:r>
              <a:rPr lang="de-DE" dirty="0"/>
              <a:t> = hinzufügen</a:t>
            </a:r>
          </a:p>
          <a:p>
            <a:pPr lvl="1"/>
            <a:r>
              <a:rPr lang="de-DE" dirty="0"/>
              <a:t>Dividieren – </a:t>
            </a:r>
            <a:r>
              <a:rPr lang="de-DE" dirty="0" err="1"/>
              <a:t>dividere</a:t>
            </a:r>
            <a:r>
              <a:rPr lang="de-DE" dirty="0"/>
              <a:t> = teilen</a:t>
            </a:r>
          </a:p>
          <a:p>
            <a:r>
              <a:rPr lang="de-DE" dirty="0"/>
              <a:t>Und viele weitere Wissenschaften bedienen sich des Lateinischen</a:t>
            </a:r>
          </a:p>
          <a:p>
            <a:pPr lvl="1"/>
            <a:endParaRPr lang="de-DE" dirty="0"/>
          </a:p>
        </p:txBody>
      </p:sp>
      <p:pic>
        <p:nvPicPr>
          <p:cNvPr id="5" name="Grafik 4">
            <a:extLst>
              <a:ext uri="{FF2B5EF4-FFF2-40B4-BE49-F238E27FC236}">
                <a16:creationId xmlns:a16="http://schemas.microsoft.com/office/drawing/2014/main" id="{7509FEFE-7D64-4067-9998-9B40C44FA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0"/>
            <a:ext cx="2667000" cy="733425"/>
          </a:xfrm>
          <a:prstGeom prst="rect">
            <a:avLst/>
          </a:prstGeom>
        </p:spPr>
      </p:pic>
    </p:spTree>
    <p:extLst>
      <p:ext uri="{BB962C8B-B14F-4D97-AF65-F5344CB8AC3E}">
        <p14:creationId xmlns:p14="http://schemas.microsoft.com/office/powerpoint/2010/main" val="232076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ED2F4-9A1B-4660-A36D-12E6359EB899}"/>
              </a:ext>
            </a:extLst>
          </p:cNvPr>
          <p:cNvSpPr>
            <a:spLocks noGrp="1"/>
          </p:cNvSpPr>
          <p:nvPr>
            <p:ph type="title"/>
          </p:nvPr>
        </p:nvSpPr>
        <p:spPr/>
        <p:txBody>
          <a:bodyPr/>
          <a:lstStyle/>
          <a:p>
            <a:pPr algn="ctr"/>
            <a:r>
              <a:rPr lang="de-DE" dirty="0"/>
              <a:t>Erwerb von Schlüsselqualifikationen</a:t>
            </a:r>
          </a:p>
        </p:txBody>
      </p:sp>
      <p:sp>
        <p:nvSpPr>
          <p:cNvPr id="3" name="Inhaltsplatzhalter 2">
            <a:extLst>
              <a:ext uri="{FF2B5EF4-FFF2-40B4-BE49-F238E27FC236}">
                <a16:creationId xmlns:a16="http://schemas.microsoft.com/office/drawing/2014/main" id="{29E7F34C-7CCC-4CDD-9895-5592B47EA00C}"/>
              </a:ext>
            </a:extLst>
          </p:cNvPr>
          <p:cNvSpPr>
            <a:spLocks noGrp="1"/>
          </p:cNvSpPr>
          <p:nvPr>
            <p:ph idx="1"/>
          </p:nvPr>
        </p:nvSpPr>
        <p:spPr/>
        <p:txBody>
          <a:bodyPr>
            <a:normAutofit fontScale="92500" lnSpcReduction="10000"/>
          </a:bodyPr>
          <a:lstStyle/>
          <a:p>
            <a:pPr lvl="0"/>
            <a:r>
              <a:rPr lang="de-DE" dirty="0"/>
              <a:t>Der Unterricht findet auf Deutsch statt:</a:t>
            </a:r>
          </a:p>
          <a:p>
            <a:pPr lvl="1"/>
            <a:r>
              <a:rPr lang="de-DE" dirty="0"/>
              <a:t>bei der Übersetzung lateinischer Texte wird so auch der deutsche Wortschatz erweitert und die Ausdrucksfähigkeit gesteigert,</a:t>
            </a:r>
          </a:p>
          <a:p>
            <a:pPr lvl="1"/>
            <a:r>
              <a:rPr lang="de-DE" dirty="0"/>
              <a:t>man muss sich nicht in der Fremdsprache äußern, sondern auf Deutsch zum fremdsprachlichen Text: fast keine Ausspracheprobleme oder „Redehemmungen”.</a:t>
            </a:r>
          </a:p>
          <a:p>
            <a:r>
              <a:rPr lang="de-DE" dirty="0"/>
              <a:t>Alle Texte liegen schriftlich vor:</a:t>
            </a:r>
          </a:p>
          <a:p>
            <a:pPr lvl="1"/>
            <a:r>
              <a:rPr lang="de-DE" dirty="0"/>
              <a:t>Verlangsamung/Intensivierung des Lernprozesses,</a:t>
            </a:r>
          </a:p>
          <a:p>
            <a:pPr lvl="1"/>
            <a:r>
              <a:rPr lang="de-DE" dirty="0"/>
              <a:t>Lateiner lernen analytisch und genau zu arbeiten. </a:t>
            </a:r>
          </a:p>
          <a:p>
            <a:pPr lvl="0"/>
            <a:r>
              <a:rPr lang="de-DE" dirty="0"/>
              <a:t>Die Grammatik der eigenen und anderer Sprachen lässt sich dank Latein besser verstehen:</a:t>
            </a:r>
          </a:p>
          <a:p>
            <a:pPr lvl="1"/>
            <a:r>
              <a:rPr lang="de-DE" dirty="0"/>
              <a:t>Es lassen sich z.B. auch Bezüge zum Englischen herstellen, denn einige sprachliche Phänomene, die im Lateinischen vorkommen, gibt es auch in der englischen Sprache. </a:t>
            </a:r>
          </a:p>
          <a:p>
            <a:pPr lvl="1"/>
            <a:endParaRPr lang="de-DE" dirty="0"/>
          </a:p>
          <a:p>
            <a:pPr lvl="0"/>
            <a:endParaRPr lang="de-DE" dirty="0"/>
          </a:p>
          <a:p>
            <a:endParaRPr lang="de-DE" dirty="0"/>
          </a:p>
        </p:txBody>
      </p:sp>
      <p:pic>
        <p:nvPicPr>
          <p:cNvPr id="4" name="Grafik 3">
            <a:extLst>
              <a:ext uri="{FF2B5EF4-FFF2-40B4-BE49-F238E27FC236}">
                <a16:creationId xmlns:a16="http://schemas.microsoft.com/office/drawing/2014/main" id="{597C8C2C-A546-4EFD-AE7E-BFC78A599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7316"/>
            <a:ext cx="2667000" cy="733425"/>
          </a:xfrm>
          <a:prstGeom prst="rect">
            <a:avLst/>
          </a:prstGeom>
        </p:spPr>
      </p:pic>
    </p:spTree>
    <p:extLst>
      <p:ext uri="{BB962C8B-B14F-4D97-AF65-F5344CB8AC3E}">
        <p14:creationId xmlns:p14="http://schemas.microsoft.com/office/powerpoint/2010/main" val="5957114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947</Words>
  <Application>Microsoft Office PowerPoint</Application>
  <PresentationFormat>Breitbild</PresentationFormat>
  <Paragraphs>103</Paragraphs>
  <Slides>16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Arial</vt:lpstr>
      <vt:lpstr>Bradley Hand ITC</vt:lpstr>
      <vt:lpstr>Calibri</vt:lpstr>
      <vt:lpstr>Calibri Light</vt:lpstr>
      <vt:lpstr>Office</vt:lpstr>
      <vt:lpstr>Latein am TMG</vt:lpstr>
      <vt:lpstr>Was erwartet Sie?</vt:lpstr>
      <vt:lpstr>Latein als Wurzel europäischer  Kultur und Sprache </vt:lpstr>
      <vt:lpstr>Latein als Wurzel europäischer  Kultur und Sprache </vt:lpstr>
      <vt:lpstr>Latein als Wurzel europäischer  Kultur und Sprache </vt:lpstr>
      <vt:lpstr>Latein ist allgegenwärtig</vt:lpstr>
      <vt:lpstr>Latein ist allgegenwärtig</vt:lpstr>
      <vt:lpstr>Latein als Wissenschaftssprache</vt:lpstr>
      <vt:lpstr>Erwerb von Schlüsselqualifikationen</vt:lpstr>
      <vt:lpstr>Latein als Studiumsvoraussetzung (Latinum)</vt:lpstr>
      <vt:lpstr>Latein an unserer Schule</vt:lpstr>
      <vt:lpstr>Latein an unserer Schule</vt:lpstr>
      <vt:lpstr>PowerPoint-Präsentation</vt:lpstr>
      <vt:lpstr>PowerPoint-Präsentation</vt:lpstr>
      <vt:lpstr>PowerPoint-Präsentation</vt:lpstr>
      <vt:lpstr>Ansprechpartner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Latein am TMG</dc:title>
  <dc:creator>Sabrina Arnold</dc:creator>
  <cp:lastModifiedBy>Wiebke Tielke</cp:lastModifiedBy>
  <cp:revision>32</cp:revision>
  <dcterms:created xsi:type="dcterms:W3CDTF">2020-05-19T13:40:40Z</dcterms:created>
  <dcterms:modified xsi:type="dcterms:W3CDTF">2023-03-30T06:58:29Z</dcterms:modified>
</cp:coreProperties>
</file>